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E"/>
    <a:srgbClr val="042145"/>
    <a:srgbClr val="00B8AC"/>
    <a:srgbClr val="F05A5A"/>
    <a:srgbClr val="91C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ABF12A-9DAC-4D51-BDD0-717DB49D87B7}" v="6" dt="2025-03-21T03:51:24.5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9112"/>
    <p:restoredTop sz="96327"/>
  </p:normalViewPr>
  <p:slideViewPr>
    <p:cSldViewPr snapToGrid="0">
      <p:cViewPr varScale="1">
        <p:scale>
          <a:sx n="111" d="100"/>
          <a:sy n="111" d="100"/>
        </p:scale>
        <p:origin x="930" y="11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y Calley" userId="94376f1a-aca3-4e0d-8125-906fe724df1f" providerId="ADAL" clId="{A1ABF12A-9DAC-4D51-BDD0-717DB49D87B7}"/>
    <pc:docChg chg="undo redo custSel modMainMaster">
      <pc:chgData name="Abby Calley" userId="94376f1a-aca3-4e0d-8125-906fe724df1f" providerId="ADAL" clId="{A1ABF12A-9DAC-4D51-BDD0-717DB49D87B7}" dt="2025-04-02T03:57:05.115" v="164"/>
      <pc:docMkLst>
        <pc:docMk/>
      </pc:docMkLst>
      <pc:sldMasterChg chg="modSldLayout">
        <pc:chgData name="Abby Calley" userId="94376f1a-aca3-4e0d-8125-906fe724df1f" providerId="ADAL" clId="{A1ABF12A-9DAC-4D51-BDD0-717DB49D87B7}" dt="2025-04-02T03:57:05.115" v="164"/>
        <pc:sldMasterMkLst>
          <pc:docMk/>
          <pc:sldMasterMk cId="1460292888" sldId="2147483648"/>
        </pc:sldMasterMkLst>
        <pc:sldLayoutChg chg="modSp mod">
          <pc:chgData name="Abby Calley" userId="94376f1a-aca3-4e0d-8125-906fe724df1f" providerId="ADAL" clId="{A1ABF12A-9DAC-4D51-BDD0-717DB49D87B7}" dt="2025-04-02T03:49:07.825" v="134" actId="14100"/>
          <pc:sldLayoutMkLst>
            <pc:docMk/>
            <pc:sldMasterMk cId="1460292888" sldId="2147483648"/>
            <pc:sldLayoutMk cId="2185158222" sldId="2147483649"/>
          </pc:sldLayoutMkLst>
          <pc:spChg chg="mod">
            <ac:chgData name="Abby Calley" userId="94376f1a-aca3-4e0d-8125-906fe724df1f" providerId="ADAL" clId="{A1ABF12A-9DAC-4D51-BDD0-717DB49D87B7}" dt="2025-04-02T03:49:07.825" v="134" actId="14100"/>
            <ac:spMkLst>
              <pc:docMk/>
              <pc:sldMasterMk cId="1460292888" sldId="2147483648"/>
              <pc:sldLayoutMk cId="2185158222" sldId="2147483649"/>
              <ac:spMk id="15" creationId="{6C116FB7-A9C0-0FF7-ED84-89569AD81CC1}"/>
            </ac:spMkLst>
          </pc:spChg>
        </pc:sldLayoutChg>
        <pc:sldLayoutChg chg="modSp mod">
          <pc:chgData name="Abby Calley" userId="94376f1a-aca3-4e0d-8125-906fe724df1f" providerId="ADAL" clId="{A1ABF12A-9DAC-4D51-BDD0-717DB49D87B7}" dt="2025-04-02T03:57:05.115" v="164"/>
          <pc:sldLayoutMkLst>
            <pc:docMk/>
            <pc:sldMasterMk cId="1460292888" sldId="2147483648"/>
            <pc:sldLayoutMk cId="3169359841" sldId="2147483660"/>
          </pc:sldLayoutMkLst>
          <pc:spChg chg="mod">
            <ac:chgData name="Abby Calley" userId="94376f1a-aca3-4e0d-8125-906fe724df1f" providerId="ADAL" clId="{A1ABF12A-9DAC-4D51-BDD0-717DB49D87B7}" dt="2025-04-02T03:57:05.115" v="164"/>
            <ac:spMkLst>
              <pc:docMk/>
              <pc:sldMasterMk cId="1460292888" sldId="2147483648"/>
              <pc:sldLayoutMk cId="3169359841" sldId="2147483660"/>
              <ac:spMk id="8" creationId="{A84B77FA-D2DC-7257-6907-9624CEAF3707}"/>
            </ac:spMkLst>
          </pc:spChg>
        </pc:sldLayoutChg>
        <pc:sldLayoutChg chg="addSp delSp modSp mod">
          <pc:chgData name="Abby Calley" userId="94376f1a-aca3-4e0d-8125-906fe724df1f" providerId="ADAL" clId="{A1ABF12A-9DAC-4D51-BDD0-717DB49D87B7}" dt="2025-04-02T03:55:29.264" v="137"/>
          <pc:sldLayoutMkLst>
            <pc:docMk/>
            <pc:sldMasterMk cId="1460292888" sldId="2147483648"/>
            <pc:sldLayoutMk cId="3418767338" sldId="2147483662"/>
          </pc:sldLayoutMkLst>
          <pc:spChg chg="mod">
            <ac:chgData name="Abby Calley" userId="94376f1a-aca3-4e0d-8125-906fe724df1f" providerId="ADAL" clId="{A1ABF12A-9DAC-4D51-BDD0-717DB49D87B7}" dt="2025-04-02T03:55:29.264" v="137"/>
            <ac:spMkLst>
              <pc:docMk/>
              <pc:sldMasterMk cId="1460292888" sldId="2147483648"/>
              <pc:sldLayoutMk cId="3418767338" sldId="2147483662"/>
              <ac:spMk id="17" creationId="{4F8FBCEC-5CE0-28F3-6A77-087B01B58D01}"/>
            </ac:spMkLst>
          </pc:spChg>
          <pc:picChg chg="add mod">
            <ac:chgData name="Abby Calley" userId="94376f1a-aca3-4e0d-8125-906fe724df1f" providerId="ADAL" clId="{A1ABF12A-9DAC-4D51-BDD0-717DB49D87B7}" dt="2025-03-21T03:49:37.589" v="16" actId="14100"/>
            <ac:picMkLst>
              <pc:docMk/>
              <pc:sldMasterMk cId="1460292888" sldId="2147483648"/>
              <pc:sldLayoutMk cId="3418767338" sldId="2147483662"/>
              <ac:picMk id="9" creationId="{3B6F7C87-75D4-214B-4FB2-CFFB24595B26}"/>
            </ac:picMkLst>
          </pc:picChg>
        </pc:sldLayoutChg>
        <pc:sldLayoutChg chg="modSp mod">
          <pc:chgData name="Abby Calley" userId="94376f1a-aca3-4e0d-8125-906fe724df1f" providerId="ADAL" clId="{A1ABF12A-9DAC-4D51-BDD0-717DB49D87B7}" dt="2025-04-02T03:55:34.750" v="138"/>
          <pc:sldLayoutMkLst>
            <pc:docMk/>
            <pc:sldMasterMk cId="1460292888" sldId="2147483648"/>
            <pc:sldLayoutMk cId="1388204588" sldId="2147483663"/>
          </pc:sldLayoutMkLst>
          <pc:spChg chg="mod">
            <ac:chgData name="Abby Calley" userId="94376f1a-aca3-4e0d-8125-906fe724df1f" providerId="ADAL" clId="{A1ABF12A-9DAC-4D51-BDD0-717DB49D87B7}" dt="2025-04-02T03:55:34.750" v="138"/>
            <ac:spMkLst>
              <pc:docMk/>
              <pc:sldMasterMk cId="1460292888" sldId="2147483648"/>
              <pc:sldLayoutMk cId="1388204588" sldId="2147483663"/>
              <ac:spMk id="7" creationId="{3A590E1A-9643-A4F7-3D99-DF0CDB2990DD}"/>
            </ac:spMkLst>
          </pc:spChg>
        </pc:sldLayoutChg>
        <pc:sldLayoutChg chg="modSp mod">
          <pc:chgData name="Abby Calley" userId="94376f1a-aca3-4e0d-8125-906fe724df1f" providerId="ADAL" clId="{A1ABF12A-9DAC-4D51-BDD0-717DB49D87B7}" dt="2025-04-02T03:55:39.511" v="139"/>
          <pc:sldLayoutMkLst>
            <pc:docMk/>
            <pc:sldMasterMk cId="1460292888" sldId="2147483648"/>
            <pc:sldLayoutMk cId="4068846363" sldId="2147483664"/>
          </pc:sldLayoutMkLst>
          <pc:spChg chg="mod">
            <ac:chgData name="Abby Calley" userId="94376f1a-aca3-4e0d-8125-906fe724df1f" providerId="ADAL" clId="{A1ABF12A-9DAC-4D51-BDD0-717DB49D87B7}" dt="2025-04-02T03:55:39.511" v="139"/>
            <ac:spMkLst>
              <pc:docMk/>
              <pc:sldMasterMk cId="1460292888" sldId="2147483648"/>
              <pc:sldLayoutMk cId="4068846363" sldId="2147483664"/>
              <ac:spMk id="11" creationId="{901B1F0D-BB1A-A128-F04B-7B7D68665DFC}"/>
            </ac:spMkLst>
          </pc:spChg>
        </pc:sldLayoutChg>
        <pc:sldLayoutChg chg="modSp mod">
          <pc:chgData name="Abby Calley" userId="94376f1a-aca3-4e0d-8125-906fe724df1f" providerId="ADAL" clId="{A1ABF12A-9DAC-4D51-BDD0-717DB49D87B7}" dt="2025-04-02T03:55:23.580" v="136" actId="20577"/>
          <pc:sldLayoutMkLst>
            <pc:docMk/>
            <pc:sldMasterMk cId="1460292888" sldId="2147483648"/>
            <pc:sldLayoutMk cId="3668838517" sldId="2147483665"/>
          </pc:sldLayoutMkLst>
          <pc:spChg chg="mod">
            <ac:chgData name="Abby Calley" userId="94376f1a-aca3-4e0d-8125-906fe724df1f" providerId="ADAL" clId="{A1ABF12A-9DAC-4D51-BDD0-717DB49D87B7}" dt="2025-04-02T03:55:23.580" v="136" actId="20577"/>
            <ac:spMkLst>
              <pc:docMk/>
              <pc:sldMasterMk cId="1460292888" sldId="2147483648"/>
              <pc:sldLayoutMk cId="3668838517" sldId="2147483665"/>
              <ac:spMk id="7" creationId="{3A590E1A-9643-A4F7-3D99-DF0CDB2990DD}"/>
            </ac:spMkLst>
          </pc:spChg>
        </pc:sldLayoutChg>
        <pc:sldLayoutChg chg="modSp mod">
          <pc:chgData name="Abby Calley" userId="94376f1a-aca3-4e0d-8125-906fe724df1f" providerId="ADAL" clId="{A1ABF12A-9DAC-4D51-BDD0-717DB49D87B7}" dt="2025-04-02T03:55:51.975" v="148"/>
          <pc:sldLayoutMkLst>
            <pc:docMk/>
            <pc:sldMasterMk cId="1460292888" sldId="2147483648"/>
            <pc:sldLayoutMk cId="1046047002" sldId="2147483666"/>
          </pc:sldLayoutMkLst>
          <pc:spChg chg="mod">
            <ac:chgData name="Abby Calley" userId="94376f1a-aca3-4e0d-8125-906fe724df1f" providerId="ADAL" clId="{A1ABF12A-9DAC-4D51-BDD0-717DB49D87B7}" dt="2025-04-02T03:55:51.975" v="148"/>
            <ac:spMkLst>
              <pc:docMk/>
              <pc:sldMasterMk cId="1460292888" sldId="2147483648"/>
              <pc:sldLayoutMk cId="1046047002" sldId="2147483666"/>
              <ac:spMk id="11" creationId="{901B1F0D-BB1A-A128-F04B-7B7D68665DFC}"/>
            </ac:spMkLst>
          </pc:spChg>
        </pc:sldLayoutChg>
        <pc:sldLayoutChg chg="modSp mod">
          <pc:chgData name="Abby Calley" userId="94376f1a-aca3-4e0d-8125-906fe724df1f" providerId="ADAL" clId="{A1ABF12A-9DAC-4D51-BDD0-717DB49D87B7}" dt="2025-04-02T03:56:02.497" v="149"/>
          <pc:sldLayoutMkLst>
            <pc:docMk/>
            <pc:sldMasterMk cId="1460292888" sldId="2147483648"/>
            <pc:sldLayoutMk cId="3286599914" sldId="2147483667"/>
          </pc:sldLayoutMkLst>
          <pc:spChg chg="mod">
            <ac:chgData name="Abby Calley" userId="94376f1a-aca3-4e0d-8125-906fe724df1f" providerId="ADAL" clId="{A1ABF12A-9DAC-4D51-BDD0-717DB49D87B7}" dt="2025-04-02T03:56:02.497" v="149"/>
            <ac:spMkLst>
              <pc:docMk/>
              <pc:sldMasterMk cId="1460292888" sldId="2147483648"/>
              <pc:sldLayoutMk cId="3286599914" sldId="2147483667"/>
              <ac:spMk id="11" creationId="{901B1F0D-BB1A-A128-F04B-7B7D68665DFC}"/>
            </ac:spMkLst>
          </pc:spChg>
        </pc:sldLayoutChg>
        <pc:sldLayoutChg chg="modSp mod">
          <pc:chgData name="Abby Calley" userId="94376f1a-aca3-4e0d-8125-906fe724df1f" providerId="ADAL" clId="{A1ABF12A-9DAC-4D51-BDD0-717DB49D87B7}" dt="2025-04-02T03:56:05.389" v="150"/>
          <pc:sldLayoutMkLst>
            <pc:docMk/>
            <pc:sldMasterMk cId="1460292888" sldId="2147483648"/>
            <pc:sldLayoutMk cId="2484994807" sldId="2147483668"/>
          </pc:sldLayoutMkLst>
          <pc:spChg chg="mod">
            <ac:chgData name="Abby Calley" userId="94376f1a-aca3-4e0d-8125-906fe724df1f" providerId="ADAL" clId="{A1ABF12A-9DAC-4D51-BDD0-717DB49D87B7}" dt="2025-04-02T03:56:05.389" v="150"/>
            <ac:spMkLst>
              <pc:docMk/>
              <pc:sldMasterMk cId="1460292888" sldId="2147483648"/>
              <pc:sldLayoutMk cId="2484994807" sldId="2147483668"/>
              <ac:spMk id="11" creationId="{901B1F0D-BB1A-A128-F04B-7B7D68665DFC}"/>
            </ac:spMkLst>
          </pc:spChg>
        </pc:sldLayoutChg>
        <pc:sldLayoutChg chg="modSp mod">
          <pc:chgData name="Abby Calley" userId="94376f1a-aca3-4e0d-8125-906fe724df1f" providerId="ADAL" clId="{A1ABF12A-9DAC-4D51-BDD0-717DB49D87B7}" dt="2025-04-02T03:56:07.816" v="151"/>
          <pc:sldLayoutMkLst>
            <pc:docMk/>
            <pc:sldMasterMk cId="1460292888" sldId="2147483648"/>
            <pc:sldLayoutMk cId="4055817755" sldId="2147483669"/>
          </pc:sldLayoutMkLst>
          <pc:spChg chg="mod">
            <ac:chgData name="Abby Calley" userId="94376f1a-aca3-4e0d-8125-906fe724df1f" providerId="ADAL" clId="{A1ABF12A-9DAC-4D51-BDD0-717DB49D87B7}" dt="2025-04-02T03:56:07.816" v="151"/>
            <ac:spMkLst>
              <pc:docMk/>
              <pc:sldMasterMk cId="1460292888" sldId="2147483648"/>
              <pc:sldLayoutMk cId="4055817755" sldId="2147483669"/>
              <ac:spMk id="11" creationId="{901B1F0D-BB1A-A128-F04B-7B7D68665DFC}"/>
            </ac:spMkLst>
          </pc:spChg>
        </pc:sldLayoutChg>
        <pc:sldLayoutChg chg="modSp mod">
          <pc:chgData name="Abby Calley" userId="94376f1a-aca3-4e0d-8125-906fe724df1f" providerId="ADAL" clId="{A1ABF12A-9DAC-4D51-BDD0-717DB49D87B7}" dt="2025-04-02T03:56:10.360" v="152"/>
          <pc:sldLayoutMkLst>
            <pc:docMk/>
            <pc:sldMasterMk cId="1460292888" sldId="2147483648"/>
            <pc:sldLayoutMk cId="2111135956" sldId="2147483671"/>
          </pc:sldLayoutMkLst>
          <pc:spChg chg="mod">
            <ac:chgData name="Abby Calley" userId="94376f1a-aca3-4e0d-8125-906fe724df1f" providerId="ADAL" clId="{A1ABF12A-9DAC-4D51-BDD0-717DB49D87B7}" dt="2025-04-02T03:56:10.360" v="152"/>
            <ac:spMkLst>
              <pc:docMk/>
              <pc:sldMasterMk cId="1460292888" sldId="2147483648"/>
              <pc:sldLayoutMk cId="2111135956" sldId="2147483671"/>
              <ac:spMk id="11" creationId="{901B1F0D-BB1A-A128-F04B-7B7D68665DFC}"/>
            </ac:spMkLst>
          </pc:spChg>
        </pc:sldLayoutChg>
        <pc:sldLayoutChg chg="addSp delSp modSp mod">
          <pc:chgData name="Abby Calley" userId="94376f1a-aca3-4e0d-8125-906fe724df1f" providerId="ADAL" clId="{A1ABF12A-9DAC-4D51-BDD0-717DB49D87B7}" dt="2025-04-02T03:56:17.492" v="153"/>
          <pc:sldLayoutMkLst>
            <pc:docMk/>
            <pc:sldMasterMk cId="1460292888" sldId="2147483648"/>
            <pc:sldLayoutMk cId="2749437341" sldId="2147483672"/>
          </pc:sldLayoutMkLst>
          <pc:spChg chg="mod">
            <ac:chgData name="Abby Calley" userId="94376f1a-aca3-4e0d-8125-906fe724df1f" providerId="ADAL" clId="{A1ABF12A-9DAC-4D51-BDD0-717DB49D87B7}" dt="2025-04-02T03:56:17.492" v="153"/>
            <ac:spMkLst>
              <pc:docMk/>
              <pc:sldMasterMk cId="1460292888" sldId="2147483648"/>
              <pc:sldLayoutMk cId="2749437341" sldId="2147483672"/>
              <ac:spMk id="7" creationId="{3A590E1A-9643-A4F7-3D99-DF0CDB2990DD}"/>
            </ac:spMkLst>
          </pc:spChg>
          <pc:picChg chg="add mod">
            <ac:chgData name="Abby Calley" userId="94376f1a-aca3-4e0d-8125-906fe724df1f" providerId="ADAL" clId="{A1ABF12A-9DAC-4D51-BDD0-717DB49D87B7}" dt="2025-03-21T03:50:00.021" v="23" actId="1076"/>
            <ac:picMkLst>
              <pc:docMk/>
              <pc:sldMasterMk cId="1460292888" sldId="2147483648"/>
              <pc:sldLayoutMk cId="2749437341" sldId="2147483672"/>
              <ac:picMk id="6" creationId="{C32C5E76-BE77-BDAE-FE9F-5FF2958A477C}"/>
            </ac:picMkLst>
          </pc:picChg>
        </pc:sldLayoutChg>
        <pc:sldLayoutChg chg="addSp delSp modSp mod">
          <pc:chgData name="Abby Calley" userId="94376f1a-aca3-4e0d-8125-906fe724df1f" providerId="ADAL" clId="{A1ABF12A-9DAC-4D51-BDD0-717DB49D87B7}" dt="2025-04-02T03:56:20.584" v="154"/>
          <pc:sldLayoutMkLst>
            <pc:docMk/>
            <pc:sldMasterMk cId="1460292888" sldId="2147483648"/>
            <pc:sldLayoutMk cId="2196569545" sldId="2147483673"/>
          </pc:sldLayoutMkLst>
          <pc:spChg chg="mod">
            <ac:chgData name="Abby Calley" userId="94376f1a-aca3-4e0d-8125-906fe724df1f" providerId="ADAL" clId="{A1ABF12A-9DAC-4D51-BDD0-717DB49D87B7}" dt="2025-04-02T03:56:20.584" v="154"/>
            <ac:spMkLst>
              <pc:docMk/>
              <pc:sldMasterMk cId="1460292888" sldId="2147483648"/>
              <pc:sldLayoutMk cId="2196569545" sldId="2147483673"/>
              <ac:spMk id="11" creationId="{901B1F0D-BB1A-A128-F04B-7B7D68665DFC}"/>
            </ac:spMkLst>
          </pc:spChg>
          <pc:spChg chg="add mod">
            <ac:chgData name="Abby Calley" userId="94376f1a-aca3-4e0d-8125-906fe724df1f" providerId="ADAL" clId="{A1ABF12A-9DAC-4D51-BDD0-717DB49D87B7}" dt="2025-03-21T03:51:16.087" v="48" actId="1076"/>
            <ac:spMkLst>
              <pc:docMk/>
              <pc:sldMasterMk cId="1460292888" sldId="2147483648"/>
              <pc:sldLayoutMk cId="2196569545" sldId="2147483673"/>
              <ac:spMk id="17" creationId="{00B8B965-AAD3-4E4A-22B6-3009A15EFA25}"/>
            </ac:spMkLst>
          </pc:spChg>
          <pc:picChg chg="add mod">
            <ac:chgData name="Abby Calley" userId="94376f1a-aca3-4e0d-8125-906fe724df1f" providerId="ADAL" clId="{A1ABF12A-9DAC-4D51-BDD0-717DB49D87B7}" dt="2025-03-21T03:51:06.131" v="46" actId="1076"/>
            <ac:picMkLst>
              <pc:docMk/>
              <pc:sldMasterMk cId="1460292888" sldId="2147483648"/>
              <pc:sldLayoutMk cId="2196569545" sldId="2147483673"/>
              <ac:picMk id="10" creationId="{81111C37-53B3-F8C8-BAF7-D6F1BD3B0BD8}"/>
            </ac:picMkLst>
          </pc:picChg>
        </pc:sldLayoutChg>
        <pc:sldLayoutChg chg="addSp modSp mod">
          <pc:chgData name="Abby Calley" userId="94376f1a-aca3-4e0d-8125-906fe724df1f" providerId="ADAL" clId="{A1ABF12A-9DAC-4D51-BDD0-717DB49D87B7}" dt="2025-04-02T03:56:23.148" v="155"/>
          <pc:sldLayoutMkLst>
            <pc:docMk/>
            <pc:sldMasterMk cId="1460292888" sldId="2147483648"/>
            <pc:sldLayoutMk cId="2842790125" sldId="2147483674"/>
          </pc:sldLayoutMkLst>
          <pc:spChg chg="mod">
            <ac:chgData name="Abby Calley" userId="94376f1a-aca3-4e0d-8125-906fe724df1f" providerId="ADAL" clId="{A1ABF12A-9DAC-4D51-BDD0-717DB49D87B7}" dt="2025-03-21T03:51:53.670" v="56" actId="14100"/>
            <ac:spMkLst>
              <pc:docMk/>
              <pc:sldMasterMk cId="1460292888" sldId="2147483648"/>
              <pc:sldLayoutMk cId="2842790125" sldId="2147483674"/>
              <ac:spMk id="9" creationId="{05F66E56-2FDE-7258-CBE3-A942E965CADF}"/>
            </ac:spMkLst>
          </pc:spChg>
          <pc:spChg chg="mod">
            <ac:chgData name="Abby Calley" userId="94376f1a-aca3-4e0d-8125-906fe724df1f" providerId="ADAL" clId="{A1ABF12A-9DAC-4D51-BDD0-717DB49D87B7}" dt="2025-04-02T03:56:23.148" v="155"/>
            <ac:spMkLst>
              <pc:docMk/>
              <pc:sldMasterMk cId="1460292888" sldId="2147483648"/>
              <pc:sldLayoutMk cId="2842790125" sldId="2147483674"/>
              <ac:spMk id="11" creationId="{901B1F0D-BB1A-A128-F04B-7B7D68665DFC}"/>
            </ac:spMkLst>
          </pc:spChg>
          <pc:picChg chg="mod">
            <ac:chgData name="Abby Calley" userId="94376f1a-aca3-4e0d-8125-906fe724df1f" providerId="ADAL" clId="{A1ABF12A-9DAC-4D51-BDD0-717DB49D87B7}" dt="2025-03-21T03:51:49.891" v="55" actId="14100"/>
            <ac:picMkLst>
              <pc:docMk/>
              <pc:sldMasterMk cId="1460292888" sldId="2147483648"/>
              <pc:sldLayoutMk cId="2842790125" sldId="2147483674"/>
              <ac:picMk id="8" creationId="{13C8C2B6-1507-10E3-3171-C245812295AB}"/>
            </ac:picMkLst>
          </pc:picChg>
        </pc:sldLayoutChg>
        <pc:sldLayoutChg chg="modSp mod">
          <pc:chgData name="Abby Calley" userId="94376f1a-aca3-4e0d-8125-906fe724df1f" providerId="ADAL" clId="{A1ABF12A-9DAC-4D51-BDD0-717DB49D87B7}" dt="2025-04-02T03:56:28.640" v="156"/>
          <pc:sldLayoutMkLst>
            <pc:docMk/>
            <pc:sldMasterMk cId="1460292888" sldId="2147483648"/>
            <pc:sldLayoutMk cId="930369582" sldId="2147483675"/>
          </pc:sldLayoutMkLst>
          <pc:spChg chg="mod">
            <ac:chgData name="Abby Calley" userId="94376f1a-aca3-4e0d-8125-906fe724df1f" providerId="ADAL" clId="{A1ABF12A-9DAC-4D51-BDD0-717DB49D87B7}" dt="2025-03-21T03:52:02.040" v="58" actId="1076"/>
            <ac:spMkLst>
              <pc:docMk/>
              <pc:sldMasterMk cId="1460292888" sldId="2147483648"/>
              <pc:sldLayoutMk cId="930369582" sldId="2147483675"/>
              <ac:spMk id="10" creationId="{2E481A84-1645-045F-F73E-6BCB16C6B6A5}"/>
            </ac:spMkLst>
          </pc:spChg>
          <pc:spChg chg="mod">
            <ac:chgData name="Abby Calley" userId="94376f1a-aca3-4e0d-8125-906fe724df1f" providerId="ADAL" clId="{A1ABF12A-9DAC-4D51-BDD0-717DB49D87B7}" dt="2025-04-02T03:56:28.640" v="156"/>
            <ac:spMkLst>
              <pc:docMk/>
              <pc:sldMasterMk cId="1460292888" sldId="2147483648"/>
              <pc:sldLayoutMk cId="930369582" sldId="2147483675"/>
              <ac:spMk id="11" creationId="{901B1F0D-BB1A-A128-F04B-7B7D68665DFC}"/>
            </ac:spMkLst>
          </pc:spChg>
          <pc:picChg chg="mod">
            <ac:chgData name="Abby Calley" userId="94376f1a-aca3-4e0d-8125-906fe724df1f" providerId="ADAL" clId="{A1ABF12A-9DAC-4D51-BDD0-717DB49D87B7}" dt="2025-03-21T03:51:59.414" v="57" actId="14826"/>
            <ac:picMkLst>
              <pc:docMk/>
              <pc:sldMasterMk cId="1460292888" sldId="2147483648"/>
              <pc:sldLayoutMk cId="930369582" sldId="2147483675"/>
              <ac:picMk id="8" creationId="{13C8C2B6-1507-10E3-3171-C245812295AB}"/>
            </ac:picMkLst>
          </pc:picChg>
        </pc:sldLayoutChg>
        <pc:sldLayoutChg chg="modSp mod">
          <pc:chgData name="Abby Calley" userId="94376f1a-aca3-4e0d-8125-906fe724df1f" providerId="ADAL" clId="{A1ABF12A-9DAC-4D51-BDD0-717DB49D87B7}" dt="2025-04-02T03:56:31.349" v="157"/>
          <pc:sldLayoutMkLst>
            <pc:docMk/>
            <pc:sldMasterMk cId="1460292888" sldId="2147483648"/>
            <pc:sldLayoutMk cId="1154701827" sldId="2147483676"/>
          </pc:sldLayoutMkLst>
          <pc:spChg chg="mod">
            <ac:chgData name="Abby Calley" userId="94376f1a-aca3-4e0d-8125-906fe724df1f" providerId="ADAL" clId="{A1ABF12A-9DAC-4D51-BDD0-717DB49D87B7}" dt="2025-03-21T03:52:16.539" v="62" actId="14100"/>
            <ac:spMkLst>
              <pc:docMk/>
              <pc:sldMasterMk cId="1460292888" sldId="2147483648"/>
              <pc:sldLayoutMk cId="1154701827" sldId="2147483676"/>
              <ac:spMk id="9" creationId="{05F66E56-2FDE-7258-CBE3-A942E965CADF}"/>
            </ac:spMkLst>
          </pc:spChg>
          <pc:spChg chg="mod">
            <ac:chgData name="Abby Calley" userId="94376f1a-aca3-4e0d-8125-906fe724df1f" providerId="ADAL" clId="{A1ABF12A-9DAC-4D51-BDD0-717DB49D87B7}" dt="2025-04-02T03:56:31.349" v="157"/>
            <ac:spMkLst>
              <pc:docMk/>
              <pc:sldMasterMk cId="1460292888" sldId="2147483648"/>
              <pc:sldLayoutMk cId="1154701827" sldId="2147483676"/>
              <ac:spMk id="11" creationId="{901B1F0D-BB1A-A128-F04B-7B7D68665DFC}"/>
            </ac:spMkLst>
          </pc:spChg>
          <pc:picChg chg="mod">
            <ac:chgData name="Abby Calley" userId="94376f1a-aca3-4e0d-8125-906fe724df1f" providerId="ADAL" clId="{A1ABF12A-9DAC-4D51-BDD0-717DB49D87B7}" dt="2025-03-21T03:52:08.340" v="59" actId="14826"/>
            <ac:picMkLst>
              <pc:docMk/>
              <pc:sldMasterMk cId="1460292888" sldId="2147483648"/>
              <pc:sldLayoutMk cId="1154701827" sldId="2147483676"/>
              <ac:picMk id="8" creationId="{13C8C2B6-1507-10E3-3171-C245812295AB}"/>
            </ac:picMkLst>
          </pc:picChg>
        </pc:sldLayoutChg>
        <pc:sldLayoutChg chg="modSp mod">
          <pc:chgData name="Abby Calley" userId="94376f1a-aca3-4e0d-8125-906fe724df1f" providerId="ADAL" clId="{A1ABF12A-9DAC-4D51-BDD0-717DB49D87B7}" dt="2025-04-02T03:56:38.098" v="158"/>
          <pc:sldLayoutMkLst>
            <pc:docMk/>
            <pc:sldMasterMk cId="1460292888" sldId="2147483648"/>
            <pc:sldLayoutMk cId="2723811411" sldId="2147483677"/>
          </pc:sldLayoutMkLst>
          <pc:spChg chg="mod">
            <ac:chgData name="Abby Calley" userId="94376f1a-aca3-4e0d-8125-906fe724df1f" providerId="ADAL" clId="{A1ABF12A-9DAC-4D51-BDD0-717DB49D87B7}" dt="2025-03-21T03:52:35.616" v="69" actId="14100"/>
            <ac:spMkLst>
              <pc:docMk/>
              <pc:sldMasterMk cId="1460292888" sldId="2147483648"/>
              <pc:sldLayoutMk cId="2723811411" sldId="2147483677"/>
              <ac:spMk id="9" creationId="{05F66E56-2FDE-7258-CBE3-A942E965CADF}"/>
            </ac:spMkLst>
          </pc:spChg>
          <pc:spChg chg="mod">
            <ac:chgData name="Abby Calley" userId="94376f1a-aca3-4e0d-8125-906fe724df1f" providerId="ADAL" clId="{A1ABF12A-9DAC-4D51-BDD0-717DB49D87B7}" dt="2025-04-02T03:56:38.098" v="158"/>
            <ac:spMkLst>
              <pc:docMk/>
              <pc:sldMasterMk cId="1460292888" sldId="2147483648"/>
              <pc:sldLayoutMk cId="2723811411" sldId="2147483677"/>
              <ac:spMk id="11" creationId="{901B1F0D-BB1A-A128-F04B-7B7D68665DFC}"/>
            </ac:spMkLst>
          </pc:spChg>
          <pc:picChg chg="mod">
            <ac:chgData name="Abby Calley" userId="94376f1a-aca3-4e0d-8125-906fe724df1f" providerId="ADAL" clId="{A1ABF12A-9DAC-4D51-BDD0-717DB49D87B7}" dt="2025-03-21T03:52:24.046" v="63" actId="14826"/>
            <ac:picMkLst>
              <pc:docMk/>
              <pc:sldMasterMk cId="1460292888" sldId="2147483648"/>
              <pc:sldLayoutMk cId="2723811411" sldId="2147483677"/>
              <ac:picMk id="8" creationId="{13C8C2B6-1507-10E3-3171-C245812295AB}"/>
            </ac:picMkLst>
          </pc:picChg>
        </pc:sldLayoutChg>
        <pc:sldLayoutChg chg="modSp mod">
          <pc:chgData name="Abby Calley" userId="94376f1a-aca3-4e0d-8125-906fe724df1f" providerId="ADAL" clId="{A1ABF12A-9DAC-4D51-BDD0-717DB49D87B7}" dt="2025-04-02T03:56:41.696" v="159"/>
          <pc:sldLayoutMkLst>
            <pc:docMk/>
            <pc:sldMasterMk cId="1460292888" sldId="2147483648"/>
            <pc:sldLayoutMk cId="3187282195" sldId="2147483678"/>
          </pc:sldLayoutMkLst>
          <pc:spChg chg="mod">
            <ac:chgData name="Abby Calley" userId="94376f1a-aca3-4e0d-8125-906fe724df1f" providerId="ADAL" clId="{A1ABF12A-9DAC-4D51-BDD0-717DB49D87B7}" dt="2025-03-21T03:52:46.971" v="72" actId="14100"/>
            <ac:spMkLst>
              <pc:docMk/>
              <pc:sldMasterMk cId="1460292888" sldId="2147483648"/>
              <pc:sldLayoutMk cId="3187282195" sldId="2147483678"/>
              <ac:spMk id="9" creationId="{05F66E56-2FDE-7258-CBE3-A942E965CADF}"/>
            </ac:spMkLst>
          </pc:spChg>
          <pc:spChg chg="mod">
            <ac:chgData name="Abby Calley" userId="94376f1a-aca3-4e0d-8125-906fe724df1f" providerId="ADAL" clId="{A1ABF12A-9DAC-4D51-BDD0-717DB49D87B7}" dt="2025-04-02T03:56:41.696" v="159"/>
            <ac:spMkLst>
              <pc:docMk/>
              <pc:sldMasterMk cId="1460292888" sldId="2147483648"/>
              <pc:sldLayoutMk cId="3187282195" sldId="2147483678"/>
              <ac:spMk id="11" creationId="{901B1F0D-BB1A-A128-F04B-7B7D68665DFC}"/>
            </ac:spMkLst>
          </pc:spChg>
          <pc:picChg chg="mod">
            <ac:chgData name="Abby Calley" userId="94376f1a-aca3-4e0d-8125-906fe724df1f" providerId="ADAL" clId="{A1ABF12A-9DAC-4D51-BDD0-717DB49D87B7}" dt="2025-03-21T03:52:42.712" v="70" actId="14826"/>
            <ac:picMkLst>
              <pc:docMk/>
              <pc:sldMasterMk cId="1460292888" sldId="2147483648"/>
              <pc:sldLayoutMk cId="3187282195" sldId="2147483678"/>
              <ac:picMk id="8" creationId="{13C8C2B6-1507-10E3-3171-C245812295AB}"/>
            </ac:picMkLst>
          </pc:picChg>
        </pc:sldLayoutChg>
        <pc:sldLayoutChg chg="modSp mod">
          <pc:chgData name="Abby Calley" userId="94376f1a-aca3-4e0d-8125-906fe724df1f" providerId="ADAL" clId="{A1ABF12A-9DAC-4D51-BDD0-717DB49D87B7}" dt="2025-04-02T03:56:47.372" v="160"/>
          <pc:sldLayoutMkLst>
            <pc:docMk/>
            <pc:sldMasterMk cId="1460292888" sldId="2147483648"/>
            <pc:sldLayoutMk cId="4210601324" sldId="2147483679"/>
          </pc:sldLayoutMkLst>
          <pc:spChg chg="mod">
            <ac:chgData name="Abby Calley" userId="94376f1a-aca3-4e0d-8125-906fe724df1f" providerId="ADAL" clId="{A1ABF12A-9DAC-4D51-BDD0-717DB49D87B7}" dt="2025-03-21T03:53:31.228" v="91" actId="14100"/>
            <ac:spMkLst>
              <pc:docMk/>
              <pc:sldMasterMk cId="1460292888" sldId="2147483648"/>
              <pc:sldLayoutMk cId="4210601324" sldId="2147483679"/>
              <ac:spMk id="9" creationId="{05F66E56-2FDE-7258-CBE3-A942E965CADF}"/>
            </ac:spMkLst>
          </pc:spChg>
          <pc:spChg chg="mod">
            <ac:chgData name="Abby Calley" userId="94376f1a-aca3-4e0d-8125-906fe724df1f" providerId="ADAL" clId="{A1ABF12A-9DAC-4D51-BDD0-717DB49D87B7}" dt="2025-04-02T03:56:47.372" v="160"/>
            <ac:spMkLst>
              <pc:docMk/>
              <pc:sldMasterMk cId="1460292888" sldId="2147483648"/>
              <pc:sldLayoutMk cId="4210601324" sldId="2147483679"/>
              <ac:spMk id="11" creationId="{901B1F0D-BB1A-A128-F04B-7B7D68665DFC}"/>
            </ac:spMkLst>
          </pc:spChg>
          <pc:picChg chg="mod">
            <ac:chgData name="Abby Calley" userId="94376f1a-aca3-4e0d-8125-906fe724df1f" providerId="ADAL" clId="{A1ABF12A-9DAC-4D51-BDD0-717DB49D87B7}" dt="2025-03-21T03:53:29.956" v="89" actId="14826"/>
            <ac:picMkLst>
              <pc:docMk/>
              <pc:sldMasterMk cId="1460292888" sldId="2147483648"/>
              <pc:sldLayoutMk cId="4210601324" sldId="2147483679"/>
              <ac:picMk id="8" creationId="{13C8C2B6-1507-10E3-3171-C245812295AB}"/>
            </ac:picMkLst>
          </pc:picChg>
        </pc:sldLayoutChg>
        <pc:sldLayoutChg chg="modSp mod">
          <pc:chgData name="Abby Calley" userId="94376f1a-aca3-4e0d-8125-906fe724df1f" providerId="ADAL" clId="{A1ABF12A-9DAC-4D51-BDD0-717DB49D87B7}" dt="2025-04-02T03:56:50.962" v="161"/>
          <pc:sldLayoutMkLst>
            <pc:docMk/>
            <pc:sldMasterMk cId="1460292888" sldId="2147483648"/>
            <pc:sldLayoutMk cId="270478522" sldId="2147483680"/>
          </pc:sldLayoutMkLst>
          <pc:spChg chg="mod">
            <ac:chgData name="Abby Calley" userId="94376f1a-aca3-4e0d-8125-906fe724df1f" providerId="ADAL" clId="{A1ABF12A-9DAC-4D51-BDD0-717DB49D87B7}" dt="2025-03-21T03:53:42.359" v="95" actId="14100"/>
            <ac:spMkLst>
              <pc:docMk/>
              <pc:sldMasterMk cId="1460292888" sldId="2147483648"/>
              <pc:sldLayoutMk cId="270478522" sldId="2147483680"/>
              <ac:spMk id="9" creationId="{05F66E56-2FDE-7258-CBE3-A942E965CADF}"/>
            </ac:spMkLst>
          </pc:spChg>
          <pc:spChg chg="mod">
            <ac:chgData name="Abby Calley" userId="94376f1a-aca3-4e0d-8125-906fe724df1f" providerId="ADAL" clId="{A1ABF12A-9DAC-4D51-BDD0-717DB49D87B7}" dt="2025-04-02T03:56:50.962" v="161"/>
            <ac:spMkLst>
              <pc:docMk/>
              <pc:sldMasterMk cId="1460292888" sldId="2147483648"/>
              <pc:sldLayoutMk cId="270478522" sldId="2147483680"/>
              <ac:spMk id="11" creationId="{901B1F0D-BB1A-A128-F04B-7B7D68665DFC}"/>
            </ac:spMkLst>
          </pc:spChg>
          <pc:picChg chg="mod">
            <ac:chgData name="Abby Calley" userId="94376f1a-aca3-4e0d-8125-906fe724df1f" providerId="ADAL" clId="{A1ABF12A-9DAC-4D51-BDD0-717DB49D87B7}" dt="2025-03-21T03:53:36.315" v="92" actId="14826"/>
            <ac:picMkLst>
              <pc:docMk/>
              <pc:sldMasterMk cId="1460292888" sldId="2147483648"/>
              <pc:sldLayoutMk cId="270478522" sldId="2147483680"/>
              <ac:picMk id="8" creationId="{13C8C2B6-1507-10E3-3171-C245812295AB}"/>
            </ac:picMkLst>
          </pc:picChg>
        </pc:sldLayoutChg>
        <pc:sldLayoutChg chg="modSp mod">
          <pc:chgData name="Abby Calley" userId="94376f1a-aca3-4e0d-8125-906fe724df1f" providerId="ADAL" clId="{A1ABF12A-9DAC-4D51-BDD0-717DB49D87B7}" dt="2025-04-02T03:56:53.958" v="162"/>
          <pc:sldLayoutMkLst>
            <pc:docMk/>
            <pc:sldMasterMk cId="1460292888" sldId="2147483648"/>
            <pc:sldLayoutMk cId="1309343702" sldId="2147483681"/>
          </pc:sldLayoutMkLst>
          <pc:spChg chg="mod">
            <ac:chgData name="Abby Calley" userId="94376f1a-aca3-4e0d-8125-906fe724df1f" providerId="ADAL" clId="{A1ABF12A-9DAC-4D51-BDD0-717DB49D87B7}" dt="2025-03-21T03:54:08.421" v="102" actId="14100"/>
            <ac:spMkLst>
              <pc:docMk/>
              <pc:sldMasterMk cId="1460292888" sldId="2147483648"/>
              <pc:sldLayoutMk cId="1309343702" sldId="2147483681"/>
              <ac:spMk id="9" creationId="{05F66E56-2FDE-7258-CBE3-A942E965CADF}"/>
            </ac:spMkLst>
          </pc:spChg>
          <pc:spChg chg="mod">
            <ac:chgData name="Abby Calley" userId="94376f1a-aca3-4e0d-8125-906fe724df1f" providerId="ADAL" clId="{A1ABF12A-9DAC-4D51-BDD0-717DB49D87B7}" dt="2025-04-02T03:56:53.958" v="162"/>
            <ac:spMkLst>
              <pc:docMk/>
              <pc:sldMasterMk cId="1460292888" sldId="2147483648"/>
              <pc:sldLayoutMk cId="1309343702" sldId="2147483681"/>
              <ac:spMk id="11" creationId="{901B1F0D-BB1A-A128-F04B-7B7D68665DFC}"/>
            </ac:spMkLst>
          </pc:spChg>
          <pc:picChg chg="mod">
            <ac:chgData name="Abby Calley" userId="94376f1a-aca3-4e0d-8125-906fe724df1f" providerId="ADAL" clId="{A1ABF12A-9DAC-4D51-BDD0-717DB49D87B7}" dt="2025-03-21T03:53:51.983" v="97" actId="1076"/>
            <ac:picMkLst>
              <pc:docMk/>
              <pc:sldMasterMk cId="1460292888" sldId="2147483648"/>
              <pc:sldLayoutMk cId="1309343702" sldId="2147483681"/>
              <ac:picMk id="8" creationId="{13C8C2B6-1507-10E3-3171-C245812295AB}"/>
            </ac:picMkLst>
          </pc:picChg>
        </pc:sldLayoutChg>
        <pc:sldLayoutChg chg="modSp mod">
          <pc:chgData name="Abby Calley" userId="94376f1a-aca3-4e0d-8125-906fe724df1f" providerId="ADAL" clId="{A1ABF12A-9DAC-4D51-BDD0-717DB49D87B7}" dt="2025-04-02T03:56:56.410" v="163"/>
          <pc:sldLayoutMkLst>
            <pc:docMk/>
            <pc:sldMasterMk cId="1460292888" sldId="2147483648"/>
            <pc:sldLayoutMk cId="1807440505" sldId="2147483682"/>
          </pc:sldLayoutMkLst>
          <pc:spChg chg="mod">
            <ac:chgData name="Abby Calley" userId="94376f1a-aca3-4e0d-8125-906fe724df1f" providerId="ADAL" clId="{A1ABF12A-9DAC-4D51-BDD0-717DB49D87B7}" dt="2025-04-02T03:56:56.410" v="163"/>
            <ac:spMkLst>
              <pc:docMk/>
              <pc:sldMasterMk cId="1460292888" sldId="2147483648"/>
              <pc:sldLayoutMk cId="1807440505" sldId="2147483682"/>
              <ac:spMk id="11" creationId="{901B1F0D-BB1A-A128-F04B-7B7D68665DFC}"/>
            </ac:spMkLst>
          </pc:sp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https://www.ashm.org.au/resources/decision-making-in-hepatitis-b/" TargetMode="Externa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hyperlink" Target="https://www.ashm.org.au/resources/decision-making-in-hepatitis-b/" TargetMode="Externa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s://www.hepatitisc.uw.edu/page/clinical-calculators/apri" TargetMode="Externa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hyperlink" Target="https://www.ashm.org.au/resources/decision-making-in-hepatitis-b/"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ashm.org.au/resources/decision-making-in-hepatitis-b/" TargetMode="Externa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hyperlink" Target="https://www.ashm.org.au/resources/decision-making-in-hepatitis-b/" TargetMode="External"/><Relationship Id="rId5" Type="http://schemas.openxmlformats.org/officeDocument/2006/relationships/image" Target="../media/image3.png"/><Relationship Id="rId4" Type="http://schemas.openxmlformats.org/officeDocument/2006/relationships/image" Target="../media/image9.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hyperlink" Target="https://www.ashm.org.au/resources/decision-making-in-hepatitis-b/" TargetMode="External"/><Relationship Id="rId5" Type="http://schemas.openxmlformats.org/officeDocument/2006/relationships/image" Target="../media/image3.png"/><Relationship Id="rId4" Type="http://schemas.openxmlformats.org/officeDocument/2006/relationships/image" Target="../media/image9.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hyperlink" Target="https://www.ashm.org.au/resources/decision-making-in-hepatitis-b/" TargetMode="External"/><Relationship Id="rId5" Type="http://schemas.openxmlformats.org/officeDocument/2006/relationships/image" Target="../media/image3.png"/><Relationship Id="rId4" Type="http://schemas.openxmlformats.org/officeDocument/2006/relationships/image" Target="../media/image9.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hyperlink" Target="https://www.ashm.org.au/resources/decision-making-in-hepatitis-b/" TargetMode="External"/><Relationship Id="rId5" Type="http://schemas.openxmlformats.org/officeDocument/2006/relationships/image" Target="../media/image3.pn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hyperlink" Target="https://www.ashm.org.au/resources/decision-making-in-hepatitis-b/" TargetMode="External"/><Relationship Id="rId5" Type="http://schemas.openxmlformats.org/officeDocument/2006/relationships/image" Target="../media/image3.pn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hyperlink" Target="https://www.ashm.org.au/resources/decision-making-in-hepatitis-b/" TargetMode="External"/><Relationship Id="rId5" Type="http://schemas.openxmlformats.org/officeDocument/2006/relationships/image" Target="../media/image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ashm.org.au/resources/decision-making-in-hepatitis-b/" TargetMode="Externa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hyperlink" Target="https://www.ashm.org.au/resources/decision-making-in-hepatitis-b/" TargetMode="Externa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ashm.org.au/resources/"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ashm.org.au/resources/decision-making-in-hepatitis-b/" TargetMode="Externa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https://www.ashm.org.au/resources/decision-making-in-hepatitis-b/" TargetMode="Externa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hyperlink" Target="https://www.ashm.org.au/resources/decision-making-in-hepatitis-b/" TargetMode="External"/><Relationship Id="rId5" Type="http://schemas.openxmlformats.org/officeDocument/2006/relationships/image" Target="../media/image3.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hyperlink" Target="https://www.ashm.org.au/resources/decision-making-in-hepatitis-b/" TargetMode="Externa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s://testingportal.ashm.org.au/national-hbv-testing-policy/informed-consent-for-testing/" TargetMode="External"/><Relationship Id="rId4" Type="http://schemas.openxmlformats.org/officeDocument/2006/relationships/hyperlink" Target="https://www.hepatitisb.org.au/"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hyperlink" Target="https://www.ashm.org.au/resources/decision-making-in-hepatitis-b/" TargetMode="External"/><Relationship Id="rId5" Type="http://schemas.openxmlformats.org/officeDocument/2006/relationships/image" Target="../media/image3.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hyperlink" Target="https://www.ashm.org.au/resources/decision-making-in-hepatitis-b/" TargetMode="Externa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s://immunisationhandbook.health.gov.au/contents/vaccine-preventable-diseases/hepatitis-b" TargetMode="External"/><Relationship Id="rId4" Type="http://schemas.openxmlformats.org/officeDocument/2006/relationships/hyperlink" Target="https://www.hepatitisb.org.au/"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C241C262-E448-31C8-1951-194D40ECBCD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A89B526-0B29-5715-81BA-6B4672B53E62}"/>
              </a:ext>
            </a:extLst>
          </p:cNvPr>
          <p:cNvSpPr txBox="1"/>
          <p:nvPr userDrawn="1"/>
        </p:nvSpPr>
        <p:spPr>
          <a:xfrm>
            <a:off x="403412" y="2767280"/>
            <a:ext cx="4634753" cy="1323439"/>
          </a:xfrm>
          <a:prstGeom prst="rect">
            <a:avLst/>
          </a:prstGeom>
          <a:noFill/>
        </p:spPr>
        <p:txBody>
          <a:bodyPr wrap="square" rtlCol="0">
            <a:spAutoFit/>
          </a:bodyPr>
          <a:lstStyle/>
          <a:p>
            <a:r>
              <a:rPr lang="en-AU" sz="4000" dirty="0">
                <a:solidFill>
                  <a:schemeClr val="bg1"/>
                </a:solidFill>
                <a:effectLst/>
                <a:latin typeface="Roboto Light" panose="02000000000000000000" pitchFamily="2" charset="0"/>
              </a:rPr>
              <a:t>Decision Making in Hepatitis B</a:t>
            </a:r>
          </a:p>
        </p:txBody>
      </p:sp>
      <p:sp>
        <p:nvSpPr>
          <p:cNvPr id="8" name="Footer Placeholder 4">
            <a:extLst>
              <a:ext uri="{FF2B5EF4-FFF2-40B4-BE49-F238E27FC236}">
                <a16:creationId xmlns:a16="http://schemas.microsoft.com/office/drawing/2014/main" id="{A84B77FA-D2DC-7257-6907-9624CEAF3707}"/>
              </a:ext>
            </a:extLst>
          </p:cNvPr>
          <p:cNvSpPr>
            <a:spLocks noGrp="1"/>
          </p:cNvSpPr>
          <p:nvPr>
            <p:ph type="ftr" sz="quarter" idx="11"/>
          </p:nvPr>
        </p:nvSpPr>
        <p:spPr>
          <a:xfrm>
            <a:off x="7771178" y="6397914"/>
            <a:ext cx="4114800" cy="365125"/>
          </a:xfrm>
          <a:prstGeom prst="rect">
            <a:avLst/>
          </a:prstGeom>
        </p:spPr>
        <p:txBody>
          <a:bodyPr/>
          <a:lstStyle>
            <a:lvl1pPr algn="r">
              <a:defRPr sz="900">
                <a:solidFill>
                  <a:schemeClr val="tx1">
                    <a:lumMod val="50000"/>
                    <a:lumOff val="50000"/>
                  </a:schemeClr>
                </a:solidFill>
              </a:defRPr>
            </a:lvl1pPr>
          </a:lstStyle>
          <a:p>
            <a:pPr algn="r"/>
            <a:r>
              <a:rPr lang="en-AU" sz="900">
                <a:solidFill>
                  <a:schemeClr val="tx1">
                    <a:lumMod val="50000"/>
                    <a:lumOff val="50000"/>
                  </a:schemeClr>
                </a:solidFill>
                <a:latin typeface="Roboto Light" panose="02000000000000000000" pitchFamily="2" charset="0"/>
              </a:rPr>
              <a:t>© ASHM, Australia, 02 April 2025</a:t>
            </a:r>
            <a:endParaRPr lang="en-AU" sz="900" dirty="0">
              <a:solidFill>
                <a:schemeClr val="tx1">
                  <a:lumMod val="50000"/>
                  <a:lumOff val="50000"/>
                </a:schemeClr>
              </a:solidFill>
              <a:latin typeface="Roboto Light" panose="02000000000000000000" pitchFamily="2" charset="0"/>
            </a:endParaRPr>
          </a:p>
        </p:txBody>
      </p:sp>
    </p:spTree>
    <p:extLst>
      <p:ext uri="{BB962C8B-B14F-4D97-AF65-F5344CB8AC3E}">
        <p14:creationId xmlns:p14="http://schemas.microsoft.com/office/powerpoint/2010/main" val="3169359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Initial assessment if HBsAg positiv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350519" y="1540041"/>
            <a:ext cx="11371667" cy="4513625"/>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4. </a:t>
            </a:r>
            <a:r>
              <a:rPr lang="en-AU" sz="2800" dirty="0">
                <a:effectLst/>
                <a:latin typeface="Roboto Light" panose="02000000000000000000" pitchFamily="2" charset="0"/>
              </a:rPr>
              <a:t>Initial assessment if HBsAg positive</a:t>
            </a:r>
          </a:p>
        </p:txBody>
      </p:sp>
      <p:pic>
        <p:nvPicPr>
          <p:cNvPr id="2" name="Picture 1">
            <a:extLst>
              <a:ext uri="{FF2B5EF4-FFF2-40B4-BE49-F238E27FC236}">
                <a16:creationId xmlns:a16="http://schemas.microsoft.com/office/drawing/2014/main" id="{3CC92627-6B40-5F70-138B-422D59C2A60E}"/>
              </a:ext>
            </a:extLst>
          </p:cNvPr>
          <p:cNvPicPr>
            <a:picLocks noChangeAspect="1"/>
          </p:cNvPicPr>
          <p:nvPr userDrawn="1"/>
        </p:nvPicPr>
        <p:blipFill>
          <a:blip r:embed="rId3"/>
          <a:stretch>
            <a:fillRect/>
          </a:stretch>
        </p:blipFill>
        <p:spPr>
          <a:xfrm>
            <a:off x="8236106" y="1845920"/>
            <a:ext cx="3194204" cy="2257186"/>
          </a:xfrm>
          <a:prstGeom prst="rect">
            <a:avLst/>
          </a:prstGeom>
          <a:solidFill>
            <a:schemeClr val="bg1"/>
          </a:solidFill>
          <a:ln w="6350">
            <a:solidFill>
              <a:schemeClr val="accent1">
                <a:alpha val="31927"/>
              </a:schemeClr>
            </a:solidFill>
          </a:ln>
        </p:spPr>
      </p:pic>
      <p:sp>
        <p:nvSpPr>
          <p:cNvPr id="9" name="Rectangle: Rounded Corners 4">
            <a:extLst>
              <a:ext uri="{FF2B5EF4-FFF2-40B4-BE49-F238E27FC236}">
                <a16:creationId xmlns:a16="http://schemas.microsoft.com/office/drawing/2014/main" id="{05F66E56-2FDE-7258-CBE3-A942E965CADF}"/>
              </a:ext>
            </a:extLst>
          </p:cNvPr>
          <p:cNvSpPr/>
          <p:nvPr userDrawn="1"/>
        </p:nvSpPr>
        <p:spPr>
          <a:xfrm flipV="1">
            <a:off x="10473266" y="2065867"/>
            <a:ext cx="855133" cy="1092200"/>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02 April 2025</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C706BD40-F6C4-99EB-DF72-538B85DD0A23}"/>
              </a:ext>
            </a:extLst>
          </p:cNvPr>
          <p:cNvSpPr txBox="1"/>
          <p:nvPr userDrawn="1"/>
        </p:nvSpPr>
        <p:spPr>
          <a:xfrm>
            <a:off x="560170" y="1706322"/>
            <a:ext cx="7146915" cy="4729500"/>
          </a:xfrm>
          <a:prstGeom prst="rect">
            <a:avLst/>
          </a:prstGeom>
          <a:noFill/>
        </p:spPr>
        <p:txBody>
          <a:bodyPr wrap="square" numCol="2" spcCol="360000" rtlCol="0">
            <a:spAutoFit/>
          </a:bodyPr>
          <a:lstStyle/>
          <a:p>
            <a:r>
              <a:rPr lang="en-AU" sz="1600" b="0" i="0" dirty="0">
                <a:solidFill>
                  <a:srgbClr val="042145"/>
                </a:solidFill>
                <a:effectLst/>
                <a:latin typeface="Roboto Medium" panose="02000000000000000000" pitchFamily="2" charset="0"/>
                <a:ea typeface="Roboto Medium" panose="02000000000000000000" pitchFamily="2" charset="0"/>
              </a:rPr>
              <a:t>Baseline screening to assess phase </a:t>
            </a:r>
            <a:br>
              <a:rPr lang="en-AU" sz="1600" b="0" i="0" dirty="0">
                <a:solidFill>
                  <a:srgbClr val="042145"/>
                </a:solidFill>
                <a:effectLst/>
                <a:latin typeface="Roboto Medium" panose="02000000000000000000" pitchFamily="2" charset="0"/>
                <a:ea typeface="Roboto Medium" panose="02000000000000000000" pitchFamily="2" charset="0"/>
              </a:rPr>
            </a:br>
            <a:r>
              <a:rPr lang="en-AU" sz="1600" b="0" i="0" dirty="0">
                <a:solidFill>
                  <a:srgbClr val="042145"/>
                </a:solidFill>
                <a:effectLst/>
                <a:latin typeface="Roboto Medium" panose="02000000000000000000" pitchFamily="2" charset="0"/>
                <a:ea typeface="Roboto Medium" panose="02000000000000000000" pitchFamily="2" charset="0"/>
              </a:rPr>
              <a:t>of disease: </a:t>
            </a:r>
          </a:p>
          <a:p>
            <a:pPr marL="285750" indent="-285750">
              <a:lnSpc>
                <a:spcPct val="150000"/>
              </a:lnSpc>
              <a:spcBef>
                <a:spcPts val="300"/>
              </a:spcBef>
              <a:buFont typeface="Arial" panose="020B0604020202020204" pitchFamily="34" charset="0"/>
              <a:buChar char="•"/>
            </a:pPr>
            <a:r>
              <a:rPr lang="en-AU" sz="1600" dirty="0" err="1">
                <a:effectLst/>
                <a:latin typeface="Roboto Light" panose="02000000000000000000" pitchFamily="2" charset="0"/>
              </a:rPr>
              <a:t>HBeAg</a:t>
            </a:r>
            <a:r>
              <a:rPr lang="en-AU" sz="1600" dirty="0">
                <a:effectLst/>
                <a:latin typeface="Roboto Light" panose="02000000000000000000" pitchFamily="2" charset="0"/>
              </a:rPr>
              <a:t> and anti-</a:t>
            </a:r>
            <a:r>
              <a:rPr lang="en-AU" sz="1600" dirty="0" err="1">
                <a:effectLst/>
                <a:latin typeface="Roboto Light" panose="02000000000000000000" pitchFamily="2" charset="0"/>
              </a:rPr>
              <a:t>HBe</a:t>
            </a:r>
            <a:r>
              <a:rPr lang="en-AU" sz="1600" dirty="0">
                <a:effectLst/>
                <a:latin typeface="Roboto Light" panose="02000000000000000000" pitchFamily="2" charset="0"/>
              </a:rPr>
              <a:t> </a:t>
            </a:r>
          </a:p>
          <a:p>
            <a:pPr marL="285750" indent="-285750">
              <a:spcBef>
                <a:spcPts val="300"/>
              </a:spcBef>
              <a:buFont typeface="Arial" panose="020B0604020202020204" pitchFamily="34" charset="0"/>
              <a:buChar char="•"/>
            </a:pPr>
            <a:r>
              <a:rPr lang="en-AU" sz="1600" dirty="0">
                <a:effectLst/>
                <a:latin typeface="Roboto Light" panose="02000000000000000000" pitchFamily="2" charset="0"/>
              </a:rPr>
              <a:t>HBV DNA (quantitative)</a:t>
            </a:r>
          </a:p>
          <a:p>
            <a:pPr marL="285750" indent="-285750">
              <a:spcBef>
                <a:spcPts val="300"/>
              </a:spcBef>
              <a:buFont typeface="Arial" panose="020B0604020202020204" pitchFamily="34" charset="0"/>
              <a:buChar char="•"/>
            </a:pPr>
            <a:r>
              <a:rPr lang="en-AU" sz="1600" dirty="0">
                <a:effectLst/>
                <a:latin typeface="Roboto Light" panose="02000000000000000000" pitchFamily="2" charset="0"/>
              </a:rPr>
              <a:t>Full blood count  </a:t>
            </a:r>
          </a:p>
          <a:p>
            <a:pPr marL="285750" indent="-285750">
              <a:spcBef>
                <a:spcPts val="300"/>
              </a:spcBef>
              <a:buFont typeface="Arial" panose="020B0604020202020204" pitchFamily="34" charset="0"/>
              <a:buChar char="•"/>
            </a:pPr>
            <a:r>
              <a:rPr lang="en-AU" sz="1600" dirty="0">
                <a:effectLst/>
                <a:latin typeface="Roboto Light" panose="02000000000000000000" pitchFamily="2" charset="0"/>
              </a:rPr>
              <a:t>LFT, INR and alpha fetoprotein (AFP) </a:t>
            </a:r>
          </a:p>
          <a:p>
            <a:pPr marL="285750" indent="-285750">
              <a:spcBef>
                <a:spcPts val="300"/>
              </a:spcBef>
              <a:buFont typeface="Arial" panose="020B0604020202020204" pitchFamily="34" charset="0"/>
              <a:buChar char="•"/>
            </a:pPr>
            <a:r>
              <a:rPr lang="en-AU" sz="1600" dirty="0">
                <a:effectLst/>
                <a:latin typeface="Roboto Light" panose="02000000000000000000" pitchFamily="2" charset="0"/>
              </a:rPr>
              <a:t>Liver ultrasound </a:t>
            </a:r>
          </a:p>
          <a:p>
            <a:br>
              <a:rPr lang="en-AU" sz="1600" dirty="0">
                <a:effectLst/>
                <a:latin typeface="Roboto Light" panose="02000000000000000000" pitchFamily="2" charset="0"/>
              </a:rPr>
            </a:br>
            <a:endParaRPr lang="en-AU" sz="1600" dirty="0">
              <a:effectLst/>
              <a:latin typeface="Roboto Light" panose="02000000000000000000" pitchFamily="2" charset="0"/>
            </a:endParaRPr>
          </a:p>
          <a:p>
            <a:r>
              <a:rPr lang="en-AU" sz="1600" dirty="0">
                <a:effectLst/>
                <a:latin typeface="Roboto" panose="02000000000000000000" pitchFamily="2" charset="0"/>
              </a:rPr>
              <a:t>Refer to graph on page 2 of </a:t>
            </a:r>
            <a:r>
              <a:rPr lang="en-AU" sz="1600" i="1" dirty="0">
                <a:effectLst/>
                <a:latin typeface="Roboto" panose="02000000000000000000" pitchFamily="2" charset="0"/>
              </a:rPr>
              <a:t>Decision Making in Hepatitis B</a:t>
            </a:r>
            <a:r>
              <a:rPr lang="en-AU" sz="1600" dirty="0">
                <a:effectLst/>
                <a:latin typeface="Roboto" panose="02000000000000000000" pitchFamily="2" charset="0"/>
              </a:rPr>
              <a:t> tool to determine phase of disease.</a:t>
            </a:r>
          </a:p>
          <a:p>
            <a:endParaRPr lang="en-AU" sz="1600" dirty="0">
              <a:effectLst/>
              <a:latin typeface="Roboto" panose="02000000000000000000" pitchFamily="2" charset="0"/>
            </a:endParaRPr>
          </a:p>
          <a:p>
            <a:endParaRPr lang="en-AU" sz="1600" dirty="0">
              <a:effectLst/>
              <a:latin typeface="Roboto" panose="02000000000000000000" pitchFamily="2" charset="0"/>
            </a:endParaRPr>
          </a:p>
          <a:p>
            <a:endParaRPr lang="en-AU" sz="1600" dirty="0">
              <a:effectLst/>
              <a:latin typeface="Roboto" panose="02000000000000000000" pitchFamily="2" charset="0"/>
            </a:endParaRPr>
          </a:p>
          <a:p>
            <a:endParaRPr lang="en-AU" sz="1600" b="0" i="0" dirty="0">
              <a:solidFill>
                <a:srgbClr val="042145"/>
              </a:solidFill>
              <a:effectLst/>
              <a:latin typeface="Roboto Medium" panose="02000000000000000000" pitchFamily="2" charset="0"/>
              <a:ea typeface="Roboto Medium" panose="02000000000000000000" pitchFamily="2" charset="0"/>
            </a:endParaRPr>
          </a:p>
          <a:p>
            <a:r>
              <a:rPr lang="en-AU" sz="1600" b="0" i="0" dirty="0">
                <a:solidFill>
                  <a:srgbClr val="042145"/>
                </a:solidFill>
                <a:effectLst/>
                <a:latin typeface="Roboto Medium" panose="02000000000000000000" pitchFamily="2" charset="0"/>
                <a:ea typeface="Roboto Medium" panose="02000000000000000000" pitchFamily="2" charset="0"/>
              </a:rPr>
              <a:t>In addition:</a:t>
            </a:r>
          </a:p>
          <a:p>
            <a:pPr marL="285750" indent="-285750">
              <a:spcBef>
                <a:spcPts val="400"/>
              </a:spcBef>
              <a:buFont typeface="Arial" panose="020B0604020202020204" pitchFamily="34" charset="0"/>
              <a:buChar char="•"/>
            </a:pPr>
            <a:r>
              <a:rPr lang="en-AU" sz="1600" dirty="0">
                <a:effectLst/>
                <a:latin typeface="Roboto Light" panose="02000000000000000000" pitchFamily="2" charset="0"/>
              </a:rPr>
              <a:t>Test for HAV, HCV, HDV and HIV to check for co-infection. Discuss vaccination if susceptible to HAV and discuss transmission and prevention of BBVs. </a:t>
            </a:r>
          </a:p>
          <a:p>
            <a:pPr marL="285750" indent="-285750">
              <a:spcBef>
                <a:spcPts val="400"/>
              </a:spcBef>
              <a:buFont typeface="Arial" panose="020B0604020202020204" pitchFamily="34" charset="0"/>
              <a:buChar char="•"/>
            </a:pPr>
            <a:r>
              <a:rPr lang="en-AU" sz="1600" dirty="0">
                <a:effectLst/>
                <a:latin typeface="Roboto Light" panose="02000000000000000000" pitchFamily="2" charset="0"/>
              </a:rPr>
              <a:t>Screen household contacts and sexual partners for HBsAg, anti-HBs and anti-HBc, then vaccinate if susceptible to infection. </a:t>
            </a:r>
          </a:p>
          <a:p>
            <a:pPr marL="285750" indent="-285750">
              <a:spcBef>
                <a:spcPts val="400"/>
              </a:spcBef>
              <a:buFont typeface="Arial" panose="020B0604020202020204" pitchFamily="34" charset="0"/>
              <a:buChar char="•"/>
            </a:pPr>
            <a:r>
              <a:rPr lang="en-AU" sz="1600" dirty="0">
                <a:effectLst/>
                <a:latin typeface="Roboto Light" panose="02000000000000000000" pitchFamily="2" charset="0"/>
              </a:rPr>
              <a:t>Vaccination is recommended for all high-risk groups and is provided free in many cases. </a:t>
            </a:r>
          </a:p>
          <a:p>
            <a:pPr marL="285750" indent="-285750">
              <a:spcBef>
                <a:spcPts val="400"/>
              </a:spcBef>
              <a:buFont typeface="Arial" panose="020B0604020202020204" pitchFamily="34" charset="0"/>
              <a:buChar char="•"/>
            </a:pPr>
            <a:r>
              <a:rPr lang="en-AU" sz="1600" dirty="0">
                <a:effectLst/>
                <a:latin typeface="Roboto Light" panose="02000000000000000000" pitchFamily="2" charset="0"/>
              </a:rPr>
              <a:t>Contact your local Health Department for details. </a:t>
            </a:r>
          </a:p>
          <a:p>
            <a:endParaRPr lang="en-US" sz="1600" dirty="0"/>
          </a:p>
        </p:txBody>
      </p:sp>
      <p:grpSp>
        <p:nvGrpSpPr>
          <p:cNvPr id="5" name="Group 4">
            <a:extLst>
              <a:ext uri="{FF2B5EF4-FFF2-40B4-BE49-F238E27FC236}">
                <a16:creationId xmlns:a16="http://schemas.microsoft.com/office/drawing/2014/main" id="{1C5A83A5-121C-9862-3380-04DBDA11CE2D}"/>
              </a:ext>
            </a:extLst>
          </p:cNvPr>
          <p:cNvGrpSpPr/>
          <p:nvPr userDrawn="1"/>
        </p:nvGrpSpPr>
        <p:grpSpPr>
          <a:xfrm>
            <a:off x="297512" y="6277497"/>
            <a:ext cx="2110975" cy="365125"/>
            <a:chOff x="350520" y="5819961"/>
            <a:chExt cx="2110975" cy="365125"/>
          </a:xfrm>
        </p:grpSpPr>
        <p:pic>
          <p:nvPicPr>
            <p:cNvPr id="6" name="Picture 5" descr="Rectangle&#10;&#10;Description automatically generated with medium confidence">
              <a:extLst>
                <a:ext uri="{FF2B5EF4-FFF2-40B4-BE49-F238E27FC236}">
                  <a16:creationId xmlns:a16="http://schemas.microsoft.com/office/drawing/2014/main" id="{3E2A9A5B-B8A6-F472-FF96-9E1263DB4349}"/>
                </a:ext>
              </a:extLst>
            </p:cNvPr>
            <p:cNvPicPr>
              <a:picLocks noChangeAspect="1"/>
            </p:cNvPicPr>
            <p:nvPr userDrawn="1"/>
          </p:nvPicPr>
          <p:blipFill>
            <a:blip r:embed="rId4"/>
            <a:stretch>
              <a:fillRect/>
            </a:stretch>
          </p:blipFill>
          <p:spPr>
            <a:xfrm>
              <a:off x="350520" y="5819961"/>
              <a:ext cx="2110975" cy="365125"/>
            </a:xfrm>
            <a:prstGeom prst="rect">
              <a:avLst/>
            </a:prstGeom>
          </p:spPr>
        </p:pic>
        <p:sp>
          <p:nvSpPr>
            <p:cNvPr id="7" name="TextBox 6">
              <a:extLst>
                <a:ext uri="{FF2B5EF4-FFF2-40B4-BE49-F238E27FC236}">
                  <a16:creationId xmlns:a16="http://schemas.microsoft.com/office/drawing/2014/main" id="{D2CB5F47-B844-559F-7237-92093BEF1CB1}"/>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5"/>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40558177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Initial assessment if HBsAg positive c">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643420"/>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4. </a:t>
            </a:r>
            <a:r>
              <a:rPr lang="en-AU" sz="2800" dirty="0">
                <a:effectLst/>
                <a:latin typeface="Roboto Light" panose="02000000000000000000" pitchFamily="2" charset="0"/>
              </a:rPr>
              <a:t>Initial assessment if HBsAg positive</a:t>
            </a:r>
          </a:p>
        </p:txBody>
      </p:sp>
      <p:pic>
        <p:nvPicPr>
          <p:cNvPr id="2" name="Picture 1">
            <a:extLst>
              <a:ext uri="{FF2B5EF4-FFF2-40B4-BE49-F238E27FC236}">
                <a16:creationId xmlns:a16="http://schemas.microsoft.com/office/drawing/2014/main" id="{3CC92627-6B40-5F70-138B-422D59C2A60E}"/>
              </a:ext>
            </a:extLst>
          </p:cNvPr>
          <p:cNvPicPr>
            <a:picLocks noChangeAspect="1"/>
          </p:cNvPicPr>
          <p:nvPr userDrawn="1"/>
        </p:nvPicPr>
        <p:blipFill>
          <a:blip r:embed="rId3"/>
          <a:stretch>
            <a:fillRect/>
          </a:stretch>
        </p:blipFill>
        <p:spPr>
          <a:xfrm>
            <a:off x="8236106" y="1845920"/>
            <a:ext cx="3194204" cy="2257186"/>
          </a:xfrm>
          <a:prstGeom prst="rect">
            <a:avLst/>
          </a:prstGeom>
          <a:solidFill>
            <a:schemeClr val="bg1"/>
          </a:solidFill>
          <a:ln w="6350">
            <a:solidFill>
              <a:schemeClr val="accent1">
                <a:alpha val="31927"/>
              </a:schemeClr>
            </a:solidFill>
          </a:ln>
        </p:spPr>
      </p:pic>
      <p:sp>
        <p:nvSpPr>
          <p:cNvPr id="9" name="Rectangle: Rounded Corners 4">
            <a:extLst>
              <a:ext uri="{FF2B5EF4-FFF2-40B4-BE49-F238E27FC236}">
                <a16:creationId xmlns:a16="http://schemas.microsoft.com/office/drawing/2014/main" id="{05F66E56-2FDE-7258-CBE3-A942E965CADF}"/>
              </a:ext>
            </a:extLst>
          </p:cNvPr>
          <p:cNvSpPr/>
          <p:nvPr userDrawn="1"/>
        </p:nvSpPr>
        <p:spPr>
          <a:xfrm>
            <a:off x="10473266" y="3081866"/>
            <a:ext cx="855133" cy="987372"/>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02 April 2025</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sp>
        <p:nvSpPr>
          <p:cNvPr id="3" name="Rectangle 2">
            <a:extLst>
              <a:ext uri="{FF2B5EF4-FFF2-40B4-BE49-F238E27FC236}">
                <a16:creationId xmlns:a16="http://schemas.microsoft.com/office/drawing/2014/main" id="{25576905-2BA5-57EF-0655-FB44F5CF7ED2}"/>
              </a:ext>
            </a:extLst>
          </p:cNvPr>
          <p:cNvSpPr/>
          <p:nvPr userDrawn="1"/>
        </p:nvSpPr>
        <p:spPr>
          <a:xfrm>
            <a:off x="350519" y="1519871"/>
            <a:ext cx="7368942" cy="1820095"/>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F3FF4F5-2ABF-10FD-1D60-E1C61DAF4801}"/>
              </a:ext>
            </a:extLst>
          </p:cNvPr>
          <p:cNvSpPr txBox="1"/>
          <p:nvPr userDrawn="1"/>
        </p:nvSpPr>
        <p:spPr>
          <a:xfrm>
            <a:off x="560169" y="1650009"/>
            <a:ext cx="7072753" cy="1569660"/>
          </a:xfrm>
          <a:prstGeom prst="rect">
            <a:avLst/>
          </a:prstGeom>
          <a:noFill/>
        </p:spPr>
        <p:txBody>
          <a:bodyPr wrap="square" numCol="1" spcCol="360000" rtlCol="0">
            <a:spAutoFit/>
          </a:bodyPr>
          <a:lstStyle/>
          <a:p>
            <a:r>
              <a:rPr lang="en-AU" sz="1600" b="0" i="0" dirty="0">
                <a:solidFill>
                  <a:srgbClr val="042145"/>
                </a:solidFill>
                <a:effectLst/>
                <a:latin typeface="Roboto Medium" panose="02000000000000000000" pitchFamily="2" charset="0"/>
                <a:ea typeface="Roboto Medium" panose="02000000000000000000" pitchFamily="2" charset="0"/>
              </a:rPr>
              <a:t>Assess liver fibrosis – cirrhotic status: </a:t>
            </a:r>
          </a:p>
          <a:p>
            <a:pPr marL="285750" indent="-285750">
              <a:buFont typeface="Arial" panose="020B0604020202020204" pitchFamily="34" charset="0"/>
              <a:buChar char="•"/>
            </a:pPr>
            <a:r>
              <a:rPr lang="en-AU" sz="1600" dirty="0">
                <a:effectLst/>
                <a:latin typeface="Roboto Light" panose="02000000000000000000" pitchFamily="2" charset="0"/>
              </a:rPr>
              <a:t>Signs of cirrhosis </a:t>
            </a:r>
          </a:p>
          <a:p>
            <a:pPr marL="285750" indent="-285750">
              <a:buFont typeface="Arial" panose="020B0604020202020204" pitchFamily="34" charset="0"/>
              <a:buChar char="•"/>
            </a:pPr>
            <a:r>
              <a:rPr lang="en-AU" sz="1600" dirty="0">
                <a:effectLst/>
                <a:latin typeface="Roboto Light" panose="02000000000000000000" pitchFamily="2" charset="0"/>
              </a:rPr>
              <a:t>Non-invasive assessment of fibrosis: </a:t>
            </a:r>
          </a:p>
          <a:p>
            <a:pPr marL="625475" indent="-317500">
              <a:buFont typeface="Arial" panose="020B0604020202020204" pitchFamily="34" charset="0"/>
              <a:buChar char="•"/>
              <a:tabLst/>
            </a:pPr>
            <a:r>
              <a:rPr lang="en-AU" sz="1600" dirty="0">
                <a:effectLst/>
                <a:latin typeface="Roboto Light" panose="02000000000000000000" pitchFamily="2" charset="0"/>
              </a:rPr>
              <a:t>Serum biomarkers such as APRI (1.0 or less, cirrhosis unlikely</a:t>
            </a:r>
            <a:r>
              <a:rPr lang="en-AU" sz="1600" baseline="30000" dirty="0">
                <a:effectLst/>
                <a:latin typeface="Roboto Light" panose="02000000000000000000" pitchFamily="2" charset="0"/>
              </a:rPr>
              <a:t>)‡ </a:t>
            </a:r>
          </a:p>
          <a:p>
            <a:pPr marL="625475" indent="-317500">
              <a:buFont typeface="Arial" panose="020B0604020202020204" pitchFamily="34" charset="0"/>
              <a:buChar char="•"/>
              <a:tabLst/>
            </a:pPr>
            <a:r>
              <a:rPr lang="en-AU" sz="1600" dirty="0" err="1">
                <a:effectLst/>
                <a:latin typeface="Roboto Light" panose="02000000000000000000" pitchFamily="2" charset="0"/>
              </a:rPr>
              <a:t>FibroScan</a:t>
            </a:r>
            <a:r>
              <a:rPr lang="en-AU" sz="1600" dirty="0">
                <a:effectLst/>
                <a:latin typeface="Roboto Light" panose="02000000000000000000" pitchFamily="2" charset="0"/>
              </a:rPr>
              <a:t>® assessment if available(&gt;12.5 kPa consistent </a:t>
            </a:r>
            <a:br>
              <a:rPr lang="en-AU" sz="1600" dirty="0">
                <a:effectLst/>
                <a:latin typeface="Roboto Light" panose="02000000000000000000" pitchFamily="2" charset="0"/>
              </a:rPr>
            </a:br>
            <a:r>
              <a:rPr lang="en-AU" sz="1600" dirty="0">
                <a:effectLst/>
                <a:latin typeface="Roboto Light" panose="02000000000000000000" pitchFamily="2" charset="0"/>
              </a:rPr>
              <a:t>with cirrhosis)</a:t>
            </a:r>
          </a:p>
        </p:txBody>
      </p:sp>
      <p:sp>
        <p:nvSpPr>
          <p:cNvPr id="6" name="TextBox 5">
            <a:extLst>
              <a:ext uri="{FF2B5EF4-FFF2-40B4-BE49-F238E27FC236}">
                <a16:creationId xmlns:a16="http://schemas.microsoft.com/office/drawing/2014/main" id="{A2E9C6BF-015F-DE31-AC46-BAA381D3F2E6}"/>
              </a:ext>
            </a:extLst>
          </p:cNvPr>
          <p:cNvSpPr txBox="1"/>
          <p:nvPr userDrawn="1"/>
        </p:nvSpPr>
        <p:spPr>
          <a:xfrm>
            <a:off x="350519" y="3531251"/>
            <a:ext cx="7368942" cy="2652210"/>
          </a:xfrm>
          <a:prstGeom prst="rect">
            <a:avLst/>
          </a:prstGeom>
          <a:solidFill>
            <a:srgbClr val="F05A5A"/>
          </a:solidFill>
        </p:spPr>
        <p:txBody>
          <a:bodyPr wrap="square" lIns="216000" tIns="216000" rIns="216000" bIns="216000" numCol="1" spcCol="360000" rtlCol="0">
            <a:spAutoFit/>
          </a:bodyPr>
          <a:lstStyle/>
          <a:p>
            <a:r>
              <a:rPr lang="en-AU" sz="1600" b="0" i="0" dirty="0">
                <a:solidFill>
                  <a:schemeClr val="bg1"/>
                </a:solidFill>
                <a:effectLst/>
                <a:latin typeface="Roboto Medium" panose="02000000000000000000" pitchFamily="2" charset="0"/>
                <a:ea typeface="Roboto Medium" panose="02000000000000000000" pitchFamily="2" charset="0"/>
              </a:rPr>
              <a:t>REFER TO OR DISCUSS WITH A SPECIALIST IF:</a:t>
            </a:r>
          </a:p>
          <a:p>
            <a:pPr marL="285750" indent="-285750">
              <a:buFont typeface="Arial" panose="020B0604020202020204" pitchFamily="34" charset="0"/>
              <a:buChar char="•"/>
            </a:pPr>
            <a:r>
              <a:rPr lang="en-AU" sz="1600" dirty="0">
                <a:solidFill>
                  <a:schemeClr val="bg1"/>
                </a:solidFill>
                <a:effectLst/>
                <a:latin typeface="Roboto Light" panose="02000000000000000000" pitchFamily="2" charset="0"/>
              </a:rPr>
              <a:t>Severe acute exacerbation (or acute HBV)</a:t>
            </a:r>
          </a:p>
          <a:p>
            <a:pPr marL="285750" indent="-285750">
              <a:buFont typeface="Arial" panose="020B0604020202020204" pitchFamily="34" charset="0"/>
              <a:buChar char="•"/>
            </a:pPr>
            <a:r>
              <a:rPr lang="en-AU" sz="1600" dirty="0">
                <a:solidFill>
                  <a:schemeClr val="bg1"/>
                </a:solidFill>
                <a:effectLst/>
                <a:latin typeface="Roboto Light" panose="02000000000000000000" pitchFamily="2" charset="0"/>
              </a:rPr>
              <a:t>Co-infection with HIV, HCV, or HDV</a:t>
            </a:r>
          </a:p>
          <a:p>
            <a:pPr marL="285750" indent="-285750">
              <a:buFont typeface="Arial" panose="020B0604020202020204" pitchFamily="34" charset="0"/>
              <a:buChar char="•"/>
            </a:pPr>
            <a:r>
              <a:rPr lang="en-AU" sz="1600" dirty="0">
                <a:solidFill>
                  <a:schemeClr val="bg1"/>
                </a:solidFill>
                <a:effectLst/>
                <a:latin typeface="Roboto Light" panose="02000000000000000000" pitchFamily="2" charset="0"/>
              </a:rPr>
              <a:t>Pregnant</a:t>
            </a:r>
          </a:p>
          <a:p>
            <a:pPr marL="285750" indent="-285750">
              <a:buFont typeface="Arial" panose="020B0604020202020204" pitchFamily="34" charset="0"/>
              <a:buChar char="•"/>
            </a:pPr>
            <a:r>
              <a:rPr lang="en-AU" sz="1600" dirty="0">
                <a:solidFill>
                  <a:schemeClr val="bg1"/>
                </a:solidFill>
                <a:effectLst/>
                <a:latin typeface="Roboto Light" panose="02000000000000000000" pitchFamily="2" charset="0"/>
              </a:rPr>
              <a:t>Immunosuppressed</a:t>
            </a:r>
          </a:p>
          <a:p>
            <a:pPr marL="285750" indent="-285750">
              <a:buFont typeface="Arial" panose="020B0604020202020204" pitchFamily="34" charset="0"/>
              <a:buChar char="•"/>
            </a:pPr>
            <a:r>
              <a:rPr lang="en-AU" sz="1600" dirty="0">
                <a:solidFill>
                  <a:schemeClr val="bg1"/>
                </a:solidFill>
                <a:effectLst/>
                <a:latin typeface="Roboto Light" panose="02000000000000000000" pitchFamily="2" charset="0"/>
              </a:rPr>
              <a:t>Has previously been treated with a different hepatitis B medication</a:t>
            </a:r>
          </a:p>
          <a:p>
            <a:pPr marL="285750" indent="-285750">
              <a:buFont typeface="Arial" panose="020B0604020202020204" pitchFamily="34" charset="0"/>
              <a:buChar char="•"/>
            </a:pPr>
            <a:r>
              <a:rPr lang="en-AU" sz="1600" dirty="0">
                <a:solidFill>
                  <a:schemeClr val="bg1"/>
                </a:solidFill>
                <a:effectLst/>
                <a:latin typeface="Roboto Light" panose="02000000000000000000" pitchFamily="2" charset="0"/>
              </a:rPr>
              <a:t>Hepatocellular carcinoma (HCC) present</a:t>
            </a:r>
          </a:p>
          <a:p>
            <a:pPr marL="285750" indent="-285750">
              <a:buFont typeface="Arial" panose="020B0604020202020204" pitchFamily="34" charset="0"/>
              <a:buChar char="•"/>
            </a:pPr>
            <a:r>
              <a:rPr lang="en-AU" sz="1600" dirty="0">
                <a:solidFill>
                  <a:schemeClr val="bg1"/>
                </a:solidFill>
                <a:effectLst/>
                <a:latin typeface="Roboto Light" panose="02000000000000000000" pitchFamily="2" charset="0"/>
              </a:rPr>
              <a:t>Cirrhosis is present or likely – APRI ≥1 and elastography score not available; elastography &gt;12.5kPa</a:t>
            </a:r>
          </a:p>
        </p:txBody>
      </p:sp>
      <p:pic>
        <p:nvPicPr>
          <p:cNvPr id="8" name="Picture 7" descr="A picture containing shape&#10;&#10;Description automatically generated">
            <a:extLst>
              <a:ext uri="{FF2B5EF4-FFF2-40B4-BE49-F238E27FC236}">
                <a16:creationId xmlns:a16="http://schemas.microsoft.com/office/drawing/2014/main" id="{0A4E8AE3-FA24-789C-210A-6C422C8AE3A1}"/>
              </a:ext>
            </a:extLst>
          </p:cNvPr>
          <p:cNvPicPr>
            <a:picLocks noChangeAspect="1"/>
          </p:cNvPicPr>
          <p:nvPr userDrawn="1"/>
        </p:nvPicPr>
        <p:blipFill>
          <a:blip r:embed="rId4"/>
          <a:stretch>
            <a:fillRect/>
          </a:stretch>
        </p:blipFill>
        <p:spPr>
          <a:xfrm>
            <a:off x="6323710" y="3691056"/>
            <a:ext cx="1232122" cy="1232122"/>
          </a:xfrm>
          <a:prstGeom prst="rect">
            <a:avLst/>
          </a:prstGeom>
        </p:spPr>
      </p:pic>
      <p:sp>
        <p:nvSpPr>
          <p:cNvPr id="17" name="TextBox 16">
            <a:extLst>
              <a:ext uri="{FF2B5EF4-FFF2-40B4-BE49-F238E27FC236}">
                <a16:creationId xmlns:a16="http://schemas.microsoft.com/office/drawing/2014/main" id="{3B07876B-DE16-6813-3F3C-3C66599F2C7F}"/>
              </a:ext>
            </a:extLst>
          </p:cNvPr>
          <p:cNvSpPr txBox="1"/>
          <p:nvPr userDrawn="1"/>
        </p:nvSpPr>
        <p:spPr>
          <a:xfrm>
            <a:off x="2664149" y="6440430"/>
            <a:ext cx="6097604" cy="215444"/>
          </a:xfrm>
          <a:prstGeom prst="rect">
            <a:avLst/>
          </a:prstGeom>
          <a:noFill/>
        </p:spPr>
        <p:txBody>
          <a:bodyPr wrap="square">
            <a:spAutoFit/>
          </a:bodyPr>
          <a:lstStyle/>
          <a:p>
            <a:r>
              <a:rPr lang="en-AU" sz="800" baseline="30000" dirty="0">
                <a:solidFill>
                  <a:schemeClr val="tx1"/>
                </a:solidFill>
                <a:effectLst/>
                <a:latin typeface="Roboto Light" panose="02000000000000000000" pitchFamily="2" charset="0"/>
              </a:rPr>
              <a:t>‡ </a:t>
            </a:r>
            <a:r>
              <a:rPr lang="en-AU" sz="800" dirty="0">
                <a:solidFill>
                  <a:schemeClr val="tx1"/>
                </a:solidFill>
                <a:effectLst/>
                <a:latin typeface="Roboto Light" panose="02000000000000000000" pitchFamily="2" charset="0"/>
              </a:rPr>
              <a:t>Refer to </a:t>
            </a:r>
            <a:r>
              <a:rPr lang="en-AU" sz="800" u="sng" dirty="0">
                <a:solidFill>
                  <a:schemeClr val="tx1"/>
                </a:solidFill>
                <a:effectLst/>
                <a:latin typeface="Roboto Light" panose="02000000000000000000" pitchFamily="2" charset="0"/>
                <a:hlinkClick r:id="rId5">
                  <a:extLst>
                    <a:ext uri="{A12FA001-AC4F-418D-AE19-62706E023703}">
                      <ahyp:hlinkClr xmlns:ahyp="http://schemas.microsoft.com/office/drawing/2018/hyperlinkcolor" val="tx"/>
                    </a:ext>
                  </a:extLst>
                </a:hlinkClick>
              </a:rPr>
              <a:t>hepatitisc.uw.edu/page/clinical-calculators/apri</a:t>
            </a:r>
            <a:r>
              <a:rPr lang="en-AU" sz="800" dirty="0">
                <a:solidFill>
                  <a:schemeClr val="tx1"/>
                </a:solidFill>
                <a:effectLst/>
                <a:latin typeface="Roboto Light" panose="02000000000000000000" pitchFamily="2" charset="0"/>
                <a:hlinkClick r:id="rId5">
                  <a:extLst>
                    <a:ext uri="{A12FA001-AC4F-418D-AE19-62706E023703}">
                      <ahyp:hlinkClr xmlns:ahyp="http://schemas.microsoft.com/office/drawing/2018/hyperlinkcolor" val="tx"/>
                    </a:ext>
                  </a:extLst>
                </a:hlinkClick>
              </a:rPr>
              <a:t> </a:t>
            </a:r>
            <a:r>
              <a:rPr lang="en-AU" sz="800" dirty="0">
                <a:solidFill>
                  <a:schemeClr val="tx1"/>
                </a:solidFill>
                <a:effectLst/>
                <a:latin typeface="Roboto Light" panose="02000000000000000000" pitchFamily="2" charset="0"/>
              </a:rPr>
              <a:t>for an APRI calculator</a:t>
            </a:r>
          </a:p>
        </p:txBody>
      </p:sp>
      <p:sp>
        <p:nvSpPr>
          <p:cNvPr id="7" name="TextBox 6">
            <a:extLst>
              <a:ext uri="{FF2B5EF4-FFF2-40B4-BE49-F238E27FC236}">
                <a16:creationId xmlns:a16="http://schemas.microsoft.com/office/drawing/2014/main" id="{B022B126-6BBC-5882-7AFF-AE571631A99C}"/>
              </a:ext>
            </a:extLst>
          </p:cNvPr>
          <p:cNvSpPr txBox="1"/>
          <p:nvPr userDrawn="1"/>
        </p:nvSpPr>
        <p:spPr>
          <a:xfrm>
            <a:off x="8260051" y="4838715"/>
            <a:ext cx="3199511" cy="1046198"/>
          </a:xfrm>
          <a:prstGeom prst="rect">
            <a:avLst/>
          </a:prstGeom>
          <a:solidFill>
            <a:srgbClr val="042145"/>
          </a:solidFill>
        </p:spPr>
        <p:txBody>
          <a:bodyPr wrap="square" lIns="216000" tIns="180000" rIns="216000" bIns="21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0" i="1" dirty="0">
                <a:solidFill>
                  <a:srgbClr val="FFFFFF"/>
                </a:solidFill>
                <a:effectLst/>
                <a:latin typeface="Roboto Light" panose="02000000000000000000" pitchFamily="2" charset="0"/>
                <a:ea typeface="Roboto Light" panose="02000000000000000000" pitchFamily="2" charset="0"/>
              </a:rPr>
              <a:t>Most people can be managed with Primary Care. Only a small number need to be referred to a specialist. </a:t>
            </a:r>
          </a:p>
        </p:txBody>
      </p:sp>
      <p:grpSp>
        <p:nvGrpSpPr>
          <p:cNvPr id="14" name="Group 13">
            <a:extLst>
              <a:ext uri="{FF2B5EF4-FFF2-40B4-BE49-F238E27FC236}">
                <a16:creationId xmlns:a16="http://schemas.microsoft.com/office/drawing/2014/main" id="{E730F689-01B7-AE9A-B876-1E5E7882297D}"/>
              </a:ext>
            </a:extLst>
          </p:cNvPr>
          <p:cNvGrpSpPr/>
          <p:nvPr userDrawn="1"/>
        </p:nvGrpSpPr>
        <p:grpSpPr>
          <a:xfrm>
            <a:off x="297512" y="6277497"/>
            <a:ext cx="2110975" cy="365125"/>
            <a:chOff x="350520" y="5819961"/>
            <a:chExt cx="2110975" cy="365125"/>
          </a:xfrm>
        </p:grpSpPr>
        <p:pic>
          <p:nvPicPr>
            <p:cNvPr id="15" name="Picture 14" descr="Rectangle&#10;&#10;Description automatically generated with medium confidence">
              <a:extLst>
                <a:ext uri="{FF2B5EF4-FFF2-40B4-BE49-F238E27FC236}">
                  <a16:creationId xmlns:a16="http://schemas.microsoft.com/office/drawing/2014/main" id="{D713B241-34FB-30E8-B439-57969182C787}"/>
                </a:ext>
              </a:extLst>
            </p:cNvPr>
            <p:cNvPicPr>
              <a:picLocks noChangeAspect="1"/>
            </p:cNvPicPr>
            <p:nvPr userDrawn="1"/>
          </p:nvPicPr>
          <p:blipFill>
            <a:blip r:embed="rId6"/>
            <a:stretch>
              <a:fillRect/>
            </a:stretch>
          </p:blipFill>
          <p:spPr>
            <a:xfrm>
              <a:off x="350520" y="5819961"/>
              <a:ext cx="2110975" cy="365125"/>
            </a:xfrm>
            <a:prstGeom prst="rect">
              <a:avLst/>
            </a:prstGeom>
          </p:spPr>
        </p:pic>
        <p:sp>
          <p:nvSpPr>
            <p:cNvPr id="18" name="TextBox 17">
              <a:extLst>
                <a:ext uri="{FF2B5EF4-FFF2-40B4-BE49-F238E27FC236}">
                  <a16:creationId xmlns:a16="http://schemas.microsoft.com/office/drawing/2014/main" id="{90B117FD-77EC-63FA-34F9-7491AC726AA3}"/>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7"/>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21111359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cision making in Hepatitis B pag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E53F62-6D8D-CC4F-9CCE-699BDF0ABD0A}"/>
              </a:ext>
            </a:extLst>
          </p:cNvPr>
          <p:cNvSpPr/>
          <p:nvPr userDrawn="1"/>
        </p:nvSpPr>
        <p:spPr>
          <a:xfrm>
            <a:off x="0" y="1048871"/>
            <a:ext cx="12192000" cy="5809129"/>
          </a:xfrm>
          <a:prstGeom prst="rect">
            <a:avLst/>
          </a:prstGeom>
          <a:solidFill>
            <a:srgbClr val="91C5EA">
              <a:alpha val="282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2" name="TextBox 1">
            <a:extLst>
              <a:ext uri="{FF2B5EF4-FFF2-40B4-BE49-F238E27FC236}">
                <a16:creationId xmlns:a16="http://schemas.microsoft.com/office/drawing/2014/main" id="{C0428C17-48CC-C122-6917-42CCFD63144B}"/>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600" dirty="0">
                <a:effectLst/>
                <a:latin typeface="Roboto Light" panose="02000000000000000000" pitchFamily="2" charset="0"/>
              </a:rPr>
              <a:t>Decision Making in Hepatitis B</a:t>
            </a:r>
            <a:r>
              <a:rPr lang="en-AU" sz="2800" dirty="0">
                <a:effectLst/>
                <a:latin typeface="Roboto Light" panose="02000000000000000000" pitchFamily="2" charset="0"/>
              </a:rPr>
              <a:t>– Page 2</a:t>
            </a:r>
          </a:p>
        </p:txBody>
      </p:sp>
      <p:sp>
        <p:nvSpPr>
          <p:cNvPr id="7" name="TextBox 6">
            <a:extLst>
              <a:ext uri="{FF2B5EF4-FFF2-40B4-BE49-F238E27FC236}">
                <a16:creationId xmlns:a16="http://schemas.microsoft.com/office/drawing/2014/main" id="{3A590E1A-9643-A4F7-3D99-DF0CDB2990DD}"/>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02 April 2025</a:t>
            </a:r>
          </a:p>
        </p:txBody>
      </p:sp>
      <p:sp>
        <p:nvSpPr>
          <p:cNvPr id="8" name="TextBox 7">
            <a:extLst>
              <a:ext uri="{FF2B5EF4-FFF2-40B4-BE49-F238E27FC236}">
                <a16:creationId xmlns:a16="http://schemas.microsoft.com/office/drawing/2014/main" id="{E415BFCA-7B94-6E69-4FAC-7B1916BFB08B}"/>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grpSp>
        <p:nvGrpSpPr>
          <p:cNvPr id="4" name="Group 3">
            <a:extLst>
              <a:ext uri="{FF2B5EF4-FFF2-40B4-BE49-F238E27FC236}">
                <a16:creationId xmlns:a16="http://schemas.microsoft.com/office/drawing/2014/main" id="{BEF73418-6E81-A773-CDF9-CB383F5805E8}"/>
              </a:ext>
            </a:extLst>
          </p:cNvPr>
          <p:cNvGrpSpPr/>
          <p:nvPr userDrawn="1"/>
        </p:nvGrpSpPr>
        <p:grpSpPr>
          <a:xfrm>
            <a:off x="297512" y="6277497"/>
            <a:ext cx="2110975" cy="365125"/>
            <a:chOff x="350520" y="5819961"/>
            <a:chExt cx="2110975" cy="365125"/>
          </a:xfrm>
        </p:grpSpPr>
        <p:pic>
          <p:nvPicPr>
            <p:cNvPr id="5" name="Picture 4" descr="Rectangle&#10;&#10;Description automatically generated with medium confidence">
              <a:extLst>
                <a:ext uri="{FF2B5EF4-FFF2-40B4-BE49-F238E27FC236}">
                  <a16:creationId xmlns:a16="http://schemas.microsoft.com/office/drawing/2014/main" id="{21EE7632-DE56-C151-57C2-23B381FF82A0}"/>
                </a:ext>
              </a:extLst>
            </p:cNvPr>
            <p:cNvPicPr>
              <a:picLocks noChangeAspect="1"/>
            </p:cNvPicPr>
            <p:nvPr userDrawn="1"/>
          </p:nvPicPr>
          <p:blipFill>
            <a:blip r:embed="rId3"/>
            <a:stretch>
              <a:fillRect/>
            </a:stretch>
          </p:blipFill>
          <p:spPr>
            <a:xfrm>
              <a:off x="350520" y="5819961"/>
              <a:ext cx="2110975" cy="365125"/>
            </a:xfrm>
            <a:prstGeom prst="rect">
              <a:avLst/>
            </a:prstGeom>
          </p:spPr>
        </p:pic>
        <p:sp>
          <p:nvSpPr>
            <p:cNvPr id="9" name="TextBox 8">
              <a:extLst>
                <a:ext uri="{FF2B5EF4-FFF2-40B4-BE49-F238E27FC236}">
                  <a16:creationId xmlns:a16="http://schemas.microsoft.com/office/drawing/2014/main" id="{4090E6D2-D44B-B875-61AF-903A50EB8F8F}"/>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4"/>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pic>
        <p:nvPicPr>
          <p:cNvPr id="6" name="Picture 5">
            <a:extLst>
              <a:ext uri="{FF2B5EF4-FFF2-40B4-BE49-F238E27FC236}">
                <a16:creationId xmlns:a16="http://schemas.microsoft.com/office/drawing/2014/main" id="{C32C5E76-BE77-BDAE-FE9F-5FF2958A477C}"/>
              </a:ext>
            </a:extLst>
          </p:cNvPr>
          <p:cNvPicPr>
            <a:picLocks noChangeAspect="1"/>
          </p:cNvPicPr>
          <p:nvPr userDrawn="1"/>
        </p:nvPicPr>
        <p:blipFill>
          <a:blip r:embed="rId5"/>
          <a:stretch>
            <a:fillRect/>
          </a:stretch>
        </p:blipFill>
        <p:spPr>
          <a:xfrm>
            <a:off x="2408487" y="1139236"/>
            <a:ext cx="7556063" cy="5208948"/>
          </a:xfrm>
          <a:prstGeom prst="rect">
            <a:avLst/>
          </a:prstGeom>
        </p:spPr>
      </p:pic>
    </p:spTree>
    <p:extLst>
      <p:ext uri="{BB962C8B-B14F-4D97-AF65-F5344CB8AC3E}">
        <p14:creationId xmlns:p14="http://schemas.microsoft.com/office/powerpoint/2010/main" val="27494373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70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Assess phase of infec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682959"/>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5. </a:t>
            </a:r>
            <a:r>
              <a:rPr lang="en-AU" sz="2800" dirty="0">
                <a:effectLst/>
                <a:latin typeface="Roboto Light" panose="02000000000000000000" pitchFamily="2" charset="0"/>
              </a:rPr>
              <a:t>Assess phase of infection</a:t>
            </a:r>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02 April 2025</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pic>
        <p:nvPicPr>
          <p:cNvPr id="22" name="Picture 21" descr="Diagram&#10;&#10;Description automatically generated with medium confidence">
            <a:extLst>
              <a:ext uri="{FF2B5EF4-FFF2-40B4-BE49-F238E27FC236}">
                <a16:creationId xmlns:a16="http://schemas.microsoft.com/office/drawing/2014/main" id="{E2286531-CCA3-B5F8-A20F-502A4AA52EC0}"/>
              </a:ext>
            </a:extLst>
          </p:cNvPr>
          <p:cNvPicPr>
            <a:picLocks noChangeAspect="1"/>
          </p:cNvPicPr>
          <p:nvPr userDrawn="1"/>
        </p:nvPicPr>
        <p:blipFill>
          <a:blip r:embed="rId3"/>
          <a:stretch>
            <a:fillRect/>
          </a:stretch>
        </p:blipFill>
        <p:spPr>
          <a:xfrm>
            <a:off x="230717" y="1212944"/>
            <a:ext cx="7402583" cy="3987360"/>
          </a:xfrm>
          <a:prstGeom prst="rect">
            <a:avLst/>
          </a:prstGeom>
        </p:spPr>
      </p:pic>
      <p:sp>
        <p:nvSpPr>
          <p:cNvPr id="2" name="TextBox 1">
            <a:extLst>
              <a:ext uri="{FF2B5EF4-FFF2-40B4-BE49-F238E27FC236}">
                <a16:creationId xmlns:a16="http://schemas.microsoft.com/office/drawing/2014/main" id="{20674D96-2FCF-966A-508F-4A5AC3512C40}"/>
              </a:ext>
            </a:extLst>
          </p:cNvPr>
          <p:cNvSpPr txBox="1"/>
          <p:nvPr userDrawn="1"/>
        </p:nvSpPr>
        <p:spPr>
          <a:xfrm>
            <a:off x="336438" y="5064552"/>
            <a:ext cx="175482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effectLst/>
                <a:latin typeface="Roboto" panose="02000000000000000000" pitchFamily="2"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infection (Immune tolerance)</a:t>
            </a:r>
          </a:p>
        </p:txBody>
      </p:sp>
      <p:sp>
        <p:nvSpPr>
          <p:cNvPr id="3" name="TextBox 2">
            <a:extLst>
              <a:ext uri="{FF2B5EF4-FFF2-40B4-BE49-F238E27FC236}">
                <a16:creationId xmlns:a16="http://schemas.microsoft.com/office/drawing/2014/main" id="{68DC8531-DB08-EF5A-C962-51D093310BF2}"/>
              </a:ext>
            </a:extLst>
          </p:cNvPr>
          <p:cNvSpPr txBox="1"/>
          <p:nvPr userDrawn="1"/>
        </p:nvSpPr>
        <p:spPr>
          <a:xfrm>
            <a:off x="2173705" y="506455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2.</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hepatitis (Immune clearance)</a:t>
            </a:r>
          </a:p>
        </p:txBody>
      </p:sp>
      <p:sp>
        <p:nvSpPr>
          <p:cNvPr id="5" name="TextBox 4">
            <a:extLst>
              <a:ext uri="{FF2B5EF4-FFF2-40B4-BE49-F238E27FC236}">
                <a16:creationId xmlns:a16="http://schemas.microsoft.com/office/drawing/2014/main" id="{EF223E93-F848-203E-7693-C7B39E46D52D}"/>
              </a:ext>
            </a:extLst>
          </p:cNvPr>
          <p:cNvSpPr txBox="1"/>
          <p:nvPr userDrawn="1"/>
        </p:nvSpPr>
        <p:spPr>
          <a:xfrm>
            <a:off x="3994038" y="506455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3.</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infection (Immune control)</a:t>
            </a:r>
          </a:p>
        </p:txBody>
      </p:sp>
      <p:sp>
        <p:nvSpPr>
          <p:cNvPr id="6" name="TextBox 5">
            <a:extLst>
              <a:ext uri="{FF2B5EF4-FFF2-40B4-BE49-F238E27FC236}">
                <a16:creationId xmlns:a16="http://schemas.microsoft.com/office/drawing/2014/main" id="{A7CD71F8-F54C-D7AD-2C2A-3D02AA2CE18A}"/>
              </a:ext>
            </a:extLst>
          </p:cNvPr>
          <p:cNvSpPr txBox="1"/>
          <p:nvPr userDrawn="1"/>
        </p:nvSpPr>
        <p:spPr>
          <a:xfrm>
            <a:off x="5721238" y="506455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4.</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hepatitis (Immune escape)</a:t>
            </a:r>
          </a:p>
        </p:txBody>
      </p:sp>
      <p:grpSp>
        <p:nvGrpSpPr>
          <p:cNvPr id="7" name="Group 6">
            <a:extLst>
              <a:ext uri="{FF2B5EF4-FFF2-40B4-BE49-F238E27FC236}">
                <a16:creationId xmlns:a16="http://schemas.microsoft.com/office/drawing/2014/main" id="{B5B89B13-5FFA-94DC-AF98-AD8FAAE1A0E9}"/>
              </a:ext>
            </a:extLst>
          </p:cNvPr>
          <p:cNvGrpSpPr/>
          <p:nvPr userDrawn="1"/>
        </p:nvGrpSpPr>
        <p:grpSpPr>
          <a:xfrm>
            <a:off x="297512" y="6277497"/>
            <a:ext cx="2110975" cy="365125"/>
            <a:chOff x="350520" y="5819961"/>
            <a:chExt cx="2110975" cy="365125"/>
          </a:xfrm>
        </p:grpSpPr>
        <p:pic>
          <p:nvPicPr>
            <p:cNvPr id="14" name="Picture 13" descr="Rectangle&#10;&#10;Description automatically generated with medium confidence">
              <a:extLst>
                <a:ext uri="{FF2B5EF4-FFF2-40B4-BE49-F238E27FC236}">
                  <a16:creationId xmlns:a16="http://schemas.microsoft.com/office/drawing/2014/main" id="{F4EE3270-B612-0CC3-A448-1B331329A872}"/>
                </a:ext>
              </a:extLst>
            </p:cNvPr>
            <p:cNvPicPr>
              <a:picLocks noChangeAspect="1"/>
            </p:cNvPicPr>
            <p:nvPr userDrawn="1"/>
          </p:nvPicPr>
          <p:blipFill>
            <a:blip r:embed="rId4"/>
            <a:stretch>
              <a:fillRect/>
            </a:stretch>
          </p:blipFill>
          <p:spPr>
            <a:xfrm>
              <a:off x="350520" y="5819961"/>
              <a:ext cx="2110975" cy="365125"/>
            </a:xfrm>
            <a:prstGeom prst="rect">
              <a:avLst/>
            </a:prstGeom>
          </p:spPr>
        </p:pic>
        <p:sp>
          <p:nvSpPr>
            <p:cNvPr id="15" name="TextBox 14">
              <a:extLst>
                <a:ext uri="{FF2B5EF4-FFF2-40B4-BE49-F238E27FC236}">
                  <a16:creationId xmlns:a16="http://schemas.microsoft.com/office/drawing/2014/main" id="{DD806A8F-E744-EA83-DA30-B77C61ED5352}"/>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5"/>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pic>
        <p:nvPicPr>
          <p:cNvPr id="10" name="Picture 9">
            <a:extLst>
              <a:ext uri="{FF2B5EF4-FFF2-40B4-BE49-F238E27FC236}">
                <a16:creationId xmlns:a16="http://schemas.microsoft.com/office/drawing/2014/main" id="{81111C37-53B3-F8C8-BAF7-D6F1BD3B0BD8}"/>
              </a:ext>
            </a:extLst>
          </p:cNvPr>
          <p:cNvPicPr>
            <a:picLocks noChangeAspect="1"/>
          </p:cNvPicPr>
          <p:nvPr userDrawn="1"/>
        </p:nvPicPr>
        <p:blipFill>
          <a:blip r:embed="rId6"/>
          <a:stretch>
            <a:fillRect/>
          </a:stretch>
        </p:blipFill>
        <p:spPr>
          <a:xfrm>
            <a:off x="8022954" y="2210564"/>
            <a:ext cx="3534907" cy="2436871"/>
          </a:xfrm>
          <a:prstGeom prst="rect">
            <a:avLst/>
          </a:prstGeom>
        </p:spPr>
      </p:pic>
      <p:sp>
        <p:nvSpPr>
          <p:cNvPr id="17" name="Rectangle: Rounded Corners 4">
            <a:extLst>
              <a:ext uri="{FF2B5EF4-FFF2-40B4-BE49-F238E27FC236}">
                <a16:creationId xmlns:a16="http://schemas.microsoft.com/office/drawing/2014/main" id="{00B8B965-AAD3-4E4A-22B6-3009A15EFA25}"/>
              </a:ext>
            </a:extLst>
          </p:cNvPr>
          <p:cNvSpPr/>
          <p:nvPr userDrawn="1"/>
        </p:nvSpPr>
        <p:spPr>
          <a:xfrm>
            <a:off x="7974390" y="2444962"/>
            <a:ext cx="1903424" cy="1126067"/>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1965695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Assess phase of infection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699892"/>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3C8C2B6-1507-10E3-3171-C245812295AB}"/>
              </a:ext>
            </a:extLst>
          </p:cNvPr>
          <p:cNvPicPr>
            <a:picLocks noChangeAspect="1"/>
          </p:cNvPicPr>
          <p:nvPr userDrawn="1"/>
        </p:nvPicPr>
        <p:blipFill>
          <a:blip r:embed="rId2"/>
          <a:srcRect/>
          <a:stretch/>
        </p:blipFill>
        <p:spPr>
          <a:xfrm>
            <a:off x="8231176" y="1868465"/>
            <a:ext cx="3315205" cy="2285413"/>
          </a:xfrm>
          <a:prstGeom prst="rect">
            <a:avLst/>
          </a:prstGeom>
        </p:spPr>
      </p:pic>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3"/>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5. </a:t>
            </a:r>
            <a:r>
              <a:rPr lang="en-AU" sz="2800" dirty="0">
                <a:effectLst/>
                <a:latin typeface="Roboto Light" panose="02000000000000000000" pitchFamily="2" charset="0"/>
              </a:rPr>
              <a:t>Assess phase of infection</a:t>
            </a:r>
          </a:p>
        </p:txBody>
      </p:sp>
      <p:sp>
        <p:nvSpPr>
          <p:cNvPr id="9" name="Rectangle: Rounded Corners 4">
            <a:extLst>
              <a:ext uri="{FF2B5EF4-FFF2-40B4-BE49-F238E27FC236}">
                <a16:creationId xmlns:a16="http://schemas.microsoft.com/office/drawing/2014/main" id="{05F66E56-2FDE-7258-CBE3-A942E965CADF}"/>
              </a:ext>
            </a:extLst>
          </p:cNvPr>
          <p:cNvSpPr/>
          <p:nvPr userDrawn="1"/>
        </p:nvSpPr>
        <p:spPr>
          <a:xfrm>
            <a:off x="8231176" y="2074333"/>
            <a:ext cx="1706454" cy="1117442"/>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02 April 2025</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pic>
        <p:nvPicPr>
          <p:cNvPr id="15" name="Picture 14" descr="Diagram&#10;&#10;Description automatically generated with medium confidence">
            <a:extLst>
              <a:ext uri="{FF2B5EF4-FFF2-40B4-BE49-F238E27FC236}">
                <a16:creationId xmlns:a16="http://schemas.microsoft.com/office/drawing/2014/main" id="{8ACB0C2C-3F14-12EE-4BCF-C67C14B5AA55}"/>
              </a:ext>
            </a:extLst>
          </p:cNvPr>
          <p:cNvPicPr>
            <a:picLocks noChangeAspect="1"/>
          </p:cNvPicPr>
          <p:nvPr userDrawn="1"/>
        </p:nvPicPr>
        <p:blipFill>
          <a:blip r:embed="rId4"/>
          <a:stretch>
            <a:fillRect/>
          </a:stretch>
        </p:blipFill>
        <p:spPr>
          <a:xfrm>
            <a:off x="230717" y="1212944"/>
            <a:ext cx="7402583" cy="3987360"/>
          </a:xfrm>
          <a:prstGeom prst="rect">
            <a:avLst/>
          </a:prstGeom>
        </p:spPr>
      </p:pic>
      <p:sp>
        <p:nvSpPr>
          <p:cNvPr id="2" name="TextBox 1">
            <a:extLst>
              <a:ext uri="{FF2B5EF4-FFF2-40B4-BE49-F238E27FC236}">
                <a16:creationId xmlns:a16="http://schemas.microsoft.com/office/drawing/2014/main" id="{5B787E55-C7D3-9302-9FC9-6F0238899268}"/>
              </a:ext>
            </a:extLst>
          </p:cNvPr>
          <p:cNvSpPr txBox="1"/>
          <p:nvPr userDrawn="1"/>
        </p:nvSpPr>
        <p:spPr>
          <a:xfrm>
            <a:off x="8260051" y="4756897"/>
            <a:ext cx="3199511" cy="1261642"/>
          </a:xfrm>
          <a:prstGeom prst="rect">
            <a:avLst/>
          </a:prstGeom>
          <a:solidFill>
            <a:srgbClr val="042145"/>
          </a:solidFill>
        </p:spPr>
        <p:txBody>
          <a:bodyPr wrap="square" lIns="216000" tIns="180000" rIns="216000" bIns="21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0" i="1" dirty="0">
                <a:solidFill>
                  <a:schemeClr val="bg1"/>
                </a:solidFill>
                <a:latin typeface="Roboto Light" panose="02000000000000000000" pitchFamily="2" charset="0"/>
                <a:ea typeface="Roboto Light" panose="02000000000000000000" pitchFamily="2" charset="0"/>
              </a:rPr>
              <a:t>Patients with CHB must be regularly re-evaluated to determine which phase they are in and managed accordingly.</a:t>
            </a:r>
          </a:p>
        </p:txBody>
      </p:sp>
      <p:sp>
        <p:nvSpPr>
          <p:cNvPr id="3" name="Rectangle 2">
            <a:extLst>
              <a:ext uri="{FF2B5EF4-FFF2-40B4-BE49-F238E27FC236}">
                <a16:creationId xmlns:a16="http://schemas.microsoft.com/office/drawing/2014/main" id="{BC425659-2BB6-532F-7D6E-B954D7BE6EA5}"/>
              </a:ext>
            </a:extLst>
          </p:cNvPr>
          <p:cNvSpPr/>
          <p:nvPr userDrawn="1"/>
        </p:nvSpPr>
        <p:spPr>
          <a:xfrm>
            <a:off x="314843" y="5659459"/>
            <a:ext cx="7200367" cy="890533"/>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2B2CF69-B2B8-5A38-6966-3397BDEC1261}"/>
              </a:ext>
            </a:extLst>
          </p:cNvPr>
          <p:cNvSpPr txBox="1"/>
          <p:nvPr userDrawn="1"/>
        </p:nvSpPr>
        <p:spPr>
          <a:xfrm>
            <a:off x="421105" y="5799198"/>
            <a:ext cx="6815666" cy="646331"/>
          </a:xfrm>
          <a:prstGeom prst="rect">
            <a:avLst/>
          </a:prstGeom>
          <a:noFill/>
        </p:spPr>
        <p:txBody>
          <a:bodyPr wrap="square" rtlCol="0">
            <a:spAutoFit/>
          </a:bodyPr>
          <a:lstStyle/>
          <a:p>
            <a:pPr marL="285750" indent="-285750">
              <a:buFont typeface="Arial" panose="020B0604020202020204" pitchFamily="34" charset="0"/>
              <a:buChar char="•"/>
            </a:pPr>
            <a:r>
              <a:rPr lang="en-AU" sz="1200" dirty="0">
                <a:effectLst/>
                <a:latin typeface="Roboto Light" panose="02000000000000000000" pitchFamily="2" charset="0"/>
              </a:rPr>
              <a:t>There are 4 phases of chronic hepatitis infection</a:t>
            </a:r>
          </a:p>
          <a:p>
            <a:pPr marL="285750" indent="-285750">
              <a:buFont typeface="Arial" panose="020B0604020202020204" pitchFamily="34" charset="0"/>
              <a:buChar char="•"/>
            </a:pPr>
            <a:r>
              <a:rPr lang="en-AU" sz="1200" dirty="0">
                <a:effectLst/>
                <a:latin typeface="Roboto Light" panose="02000000000000000000" pitchFamily="2" charset="0"/>
              </a:rPr>
              <a:t>Phases determined by HBV DNA levels, ALT levels, and </a:t>
            </a:r>
            <a:r>
              <a:rPr lang="en-AU" sz="1200" dirty="0" err="1">
                <a:effectLst/>
                <a:latin typeface="Roboto Light" panose="02000000000000000000" pitchFamily="2" charset="0"/>
              </a:rPr>
              <a:t>HBeAg</a:t>
            </a:r>
            <a:r>
              <a:rPr lang="en-AU" sz="1200" dirty="0">
                <a:effectLst/>
                <a:latin typeface="Roboto Light" panose="02000000000000000000" pitchFamily="2" charset="0"/>
              </a:rPr>
              <a:t>/anti-</a:t>
            </a:r>
            <a:r>
              <a:rPr lang="en-AU" sz="1200" dirty="0" err="1">
                <a:effectLst/>
                <a:latin typeface="Roboto Light" panose="02000000000000000000" pitchFamily="2" charset="0"/>
              </a:rPr>
              <a:t>HBe</a:t>
            </a:r>
            <a:r>
              <a:rPr lang="en-AU" sz="1200" dirty="0">
                <a:effectLst/>
                <a:latin typeface="Roboto Light" panose="02000000000000000000" pitchFamily="2" charset="0"/>
              </a:rPr>
              <a:t> status</a:t>
            </a:r>
          </a:p>
          <a:p>
            <a:pPr marL="285750" indent="-285750">
              <a:buFont typeface="Arial" panose="020B0604020202020204" pitchFamily="34" charset="0"/>
              <a:buChar char="•"/>
            </a:pPr>
            <a:r>
              <a:rPr lang="en-AU" sz="1200" dirty="0">
                <a:effectLst/>
                <a:latin typeface="Roboto Light" panose="02000000000000000000" pitchFamily="2" charset="0"/>
              </a:rPr>
              <a:t>Management differs depending on phase</a:t>
            </a:r>
          </a:p>
        </p:txBody>
      </p:sp>
      <p:sp>
        <p:nvSpPr>
          <p:cNvPr id="6" name="TextBox 5">
            <a:extLst>
              <a:ext uri="{FF2B5EF4-FFF2-40B4-BE49-F238E27FC236}">
                <a16:creationId xmlns:a16="http://schemas.microsoft.com/office/drawing/2014/main" id="{9D976836-6897-3877-4892-87A50E76B295}"/>
              </a:ext>
            </a:extLst>
          </p:cNvPr>
          <p:cNvSpPr txBox="1"/>
          <p:nvPr userDrawn="1"/>
        </p:nvSpPr>
        <p:spPr>
          <a:xfrm>
            <a:off x="336438" y="5064552"/>
            <a:ext cx="175482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effectLst/>
                <a:latin typeface="Roboto" panose="02000000000000000000" pitchFamily="2"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infection (Immune tolerance)</a:t>
            </a:r>
          </a:p>
        </p:txBody>
      </p:sp>
      <p:sp>
        <p:nvSpPr>
          <p:cNvPr id="7" name="TextBox 6">
            <a:extLst>
              <a:ext uri="{FF2B5EF4-FFF2-40B4-BE49-F238E27FC236}">
                <a16:creationId xmlns:a16="http://schemas.microsoft.com/office/drawing/2014/main" id="{AEF12105-531B-F8B0-EDF6-38DA6B10EA98}"/>
              </a:ext>
            </a:extLst>
          </p:cNvPr>
          <p:cNvSpPr txBox="1"/>
          <p:nvPr userDrawn="1"/>
        </p:nvSpPr>
        <p:spPr>
          <a:xfrm>
            <a:off x="2173705" y="506455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2.</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hepatitis (Immune clearance)</a:t>
            </a:r>
          </a:p>
        </p:txBody>
      </p:sp>
      <p:sp>
        <p:nvSpPr>
          <p:cNvPr id="10" name="TextBox 9">
            <a:extLst>
              <a:ext uri="{FF2B5EF4-FFF2-40B4-BE49-F238E27FC236}">
                <a16:creationId xmlns:a16="http://schemas.microsoft.com/office/drawing/2014/main" id="{5C363522-9E8B-0FCD-59D3-279A2F844A82}"/>
              </a:ext>
            </a:extLst>
          </p:cNvPr>
          <p:cNvSpPr txBox="1"/>
          <p:nvPr userDrawn="1"/>
        </p:nvSpPr>
        <p:spPr>
          <a:xfrm>
            <a:off x="3994038" y="506455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3.</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infection (Immune control)</a:t>
            </a:r>
          </a:p>
        </p:txBody>
      </p:sp>
      <p:sp>
        <p:nvSpPr>
          <p:cNvPr id="14" name="TextBox 13">
            <a:extLst>
              <a:ext uri="{FF2B5EF4-FFF2-40B4-BE49-F238E27FC236}">
                <a16:creationId xmlns:a16="http://schemas.microsoft.com/office/drawing/2014/main" id="{831C4E71-0353-61D9-D4D4-7351DA6AF166}"/>
              </a:ext>
            </a:extLst>
          </p:cNvPr>
          <p:cNvSpPr txBox="1"/>
          <p:nvPr userDrawn="1"/>
        </p:nvSpPr>
        <p:spPr>
          <a:xfrm>
            <a:off x="5721238" y="506455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4.</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hepatitis (Immune escape)</a:t>
            </a:r>
          </a:p>
        </p:txBody>
      </p:sp>
      <p:grpSp>
        <p:nvGrpSpPr>
          <p:cNvPr id="17" name="Group 16">
            <a:extLst>
              <a:ext uri="{FF2B5EF4-FFF2-40B4-BE49-F238E27FC236}">
                <a16:creationId xmlns:a16="http://schemas.microsoft.com/office/drawing/2014/main" id="{C75C5A7B-DF7D-D33E-47C8-52D958F8FCF9}"/>
              </a:ext>
            </a:extLst>
          </p:cNvPr>
          <p:cNvGrpSpPr/>
          <p:nvPr userDrawn="1"/>
        </p:nvGrpSpPr>
        <p:grpSpPr>
          <a:xfrm>
            <a:off x="9316280" y="4272825"/>
            <a:ext cx="2110975" cy="365125"/>
            <a:chOff x="350520" y="5819961"/>
            <a:chExt cx="2110975" cy="365125"/>
          </a:xfrm>
        </p:grpSpPr>
        <p:pic>
          <p:nvPicPr>
            <p:cNvPr id="18" name="Picture 17" descr="Rectangle&#10;&#10;Description automatically generated with medium confidence">
              <a:extLst>
                <a:ext uri="{FF2B5EF4-FFF2-40B4-BE49-F238E27FC236}">
                  <a16:creationId xmlns:a16="http://schemas.microsoft.com/office/drawing/2014/main" id="{1E51F2A5-9478-F552-44C2-EA4BF3354FB3}"/>
                </a:ext>
              </a:extLst>
            </p:cNvPr>
            <p:cNvPicPr>
              <a:picLocks noChangeAspect="1"/>
            </p:cNvPicPr>
            <p:nvPr userDrawn="1"/>
          </p:nvPicPr>
          <p:blipFill>
            <a:blip r:embed="rId5"/>
            <a:stretch>
              <a:fillRect/>
            </a:stretch>
          </p:blipFill>
          <p:spPr>
            <a:xfrm>
              <a:off x="350520" y="5819961"/>
              <a:ext cx="2110975" cy="365125"/>
            </a:xfrm>
            <a:prstGeom prst="rect">
              <a:avLst/>
            </a:prstGeom>
          </p:spPr>
        </p:pic>
        <p:sp>
          <p:nvSpPr>
            <p:cNvPr id="19" name="TextBox 18">
              <a:extLst>
                <a:ext uri="{FF2B5EF4-FFF2-40B4-BE49-F238E27FC236}">
                  <a16:creationId xmlns:a16="http://schemas.microsoft.com/office/drawing/2014/main" id="{CE0628CA-B05B-CA5F-10D6-1875BD93AE4A}"/>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6"/>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28427901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Assess phase of infection – Phas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699892"/>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3C8C2B6-1507-10E3-3171-C245812295AB}"/>
              </a:ext>
            </a:extLst>
          </p:cNvPr>
          <p:cNvPicPr>
            <a:picLocks noChangeAspect="1"/>
          </p:cNvPicPr>
          <p:nvPr userDrawn="1"/>
        </p:nvPicPr>
        <p:blipFill>
          <a:blip r:embed="rId2"/>
          <a:srcRect/>
          <a:stretch/>
        </p:blipFill>
        <p:spPr>
          <a:xfrm>
            <a:off x="8231176" y="1868465"/>
            <a:ext cx="3199511" cy="2205657"/>
          </a:xfrm>
          <a:prstGeom prst="rect">
            <a:avLst/>
          </a:prstGeom>
        </p:spPr>
      </p:pic>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3"/>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5. </a:t>
            </a:r>
            <a:r>
              <a:rPr lang="en-AU" sz="2800" dirty="0">
                <a:effectLst/>
                <a:latin typeface="Roboto Light" panose="02000000000000000000" pitchFamily="2" charset="0"/>
              </a:rPr>
              <a:t>Assess phase of infection – Phase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800" dirty="0">
              <a:effectLst/>
              <a:latin typeface="Roboto Light" panose="02000000000000000000" pitchFamily="2" charset="0"/>
            </a:endParaRPr>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02 April 2025</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pic>
        <p:nvPicPr>
          <p:cNvPr id="15" name="Picture 14" descr="Diagram&#10;&#10;Description automatically generated with medium confidence">
            <a:extLst>
              <a:ext uri="{FF2B5EF4-FFF2-40B4-BE49-F238E27FC236}">
                <a16:creationId xmlns:a16="http://schemas.microsoft.com/office/drawing/2014/main" id="{8ACB0C2C-3F14-12EE-4BCF-C67C14B5AA55}"/>
              </a:ext>
            </a:extLst>
          </p:cNvPr>
          <p:cNvPicPr>
            <a:picLocks noChangeAspect="1"/>
          </p:cNvPicPr>
          <p:nvPr userDrawn="1"/>
        </p:nvPicPr>
        <p:blipFill>
          <a:blip r:embed="rId4"/>
          <a:stretch>
            <a:fillRect/>
          </a:stretch>
        </p:blipFill>
        <p:spPr>
          <a:xfrm>
            <a:off x="230717" y="1212944"/>
            <a:ext cx="7402583" cy="3987360"/>
          </a:xfrm>
          <a:prstGeom prst="rect">
            <a:avLst/>
          </a:prstGeom>
        </p:spPr>
      </p:pic>
      <p:sp>
        <p:nvSpPr>
          <p:cNvPr id="2" name="TextBox 1">
            <a:extLst>
              <a:ext uri="{FF2B5EF4-FFF2-40B4-BE49-F238E27FC236}">
                <a16:creationId xmlns:a16="http://schemas.microsoft.com/office/drawing/2014/main" id="{5B787E55-C7D3-9302-9FC9-6F0238899268}"/>
              </a:ext>
            </a:extLst>
          </p:cNvPr>
          <p:cNvSpPr txBox="1"/>
          <p:nvPr userDrawn="1"/>
        </p:nvSpPr>
        <p:spPr>
          <a:xfrm>
            <a:off x="8349264" y="4936066"/>
            <a:ext cx="29633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0" i="1" dirty="0">
                <a:solidFill>
                  <a:srgbClr val="042145"/>
                </a:solidFill>
                <a:latin typeface="Roboto Light" panose="02000000000000000000" pitchFamily="2" charset="0"/>
                <a:ea typeface="Roboto Light" panose="02000000000000000000" pitchFamily="2" charset="0"/>
              </a:rPr>
              <a:t>Patients with CHB must be regularly re-evaluated to determine which phase they are in and managed accordingly.</a:t>
            </a:r>
          </a:p>
        </p:txBody>
      </p:sp>
      <p:sp>
        <p:nvSpPr>
          <p:cNvPr id="3" name="Rectangle 2">
            <a:extLst>
              <a:ext uri="{FF2B5EF4-FFF2-40B4-BE49-F238E27FC236}">
                <a16:creationId xmlns:a16="http://schemas.microsoft.com/office/drawing/2014/main" id="{BC425659-2BB6-532F-7D6E-B954D7BE6EA5}"/>
              </a:ext>
            </a:extLst>
          </p:cNvPr>
          <p:cNvSpPr/>
          <p:nvPr userDrawn="1"/>
        </p:nvSpPr>
        <p:spPr>
          <a:xfrm>
            <a:off x="336438" y="5645055"/>
            <a:ext cx="7200367" cy="1033789"/>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2B2CF69-B2B8-5A38-6966-3397BDEC1261}"/>
              </a:ext>
            </a:extLst>
          </p:cNvPr>
          <p:cNvSpPr txBox="1"/>
          <p:nvPr userDrawn="1"/>
        </p:nvSpPr>
        <p:spPr>
          <a:xfrm>
            <a:off x="469815" y="5718939"/>
            <a:ext cx="3397978" cy="923330"/>
          </a:xfrm>
          <a:prstGeom prst="rect">
            <a:avLst/>
          </a:prstGeom>
          <a:noFill/>
        </p:spPr>
        <p:txBody>
          <a:bodyPr wrap="square" numCol="1" rtlCol="0">
            <a:spAutoFit/>
          </a:bodyPr>
          <a:lstStyle/>
          <a:p>
            <a:pPr marL="0" algn="l" rtl="0" eaLnBrk="1" fontAlgn="t" latinLnBrk="0" hangingPunct="1">
              <a:spcBef>
                <a:spcPts val="0"/>
              </a:spcBef>
              <a:spcAft>
                <a:spcPts val="0"/>
              </a:spcAft>
            </a:pPr>
            <a:r>
              <a:rPr lang="en-AU" sz="1200" b="0" i="0" u="sng" strike="noStrike" kern="1200" dirty="0">
                <a:solidFill>
                  <a:srgbClr val="000000"/>
                </a:solidFill>
                <a:effectLst/>
                <a:latin typeface="Roboto Medium" panose="02000000000000000000" pitchFamily="2" charset="0"/>
                <a:ea typeface="Roboto Medium" panose="02000000000000000000" pitchFamily="2" charset="0"/>
              </a:rPr>
              <a:t>Phase 1 – </a:t>
            </a:r>
            <a:r>
              <a:rPr lang="en-AU" sz="1200" b="0" i="0" u="sng" strike="noStrike" kern="1200" dirty="0" err="1">
                <a:solidFill>
                  <a:srgbClr val="000000"/>
                </a:solidFill>
                <a:effectLst/>
                <a:latin typeface="Roboto Medium" panose="02000000000000000000" pitchFamily="2" charset="0"/>
                <a:ea typeface="Roboto Medium" panose="02000000000000000000" pitchFamily="2" charset="0"/>
              </a:rPr>
              <a:t>HBeAg</a:t>
            </a:r>
            <a:r>
              <a:rPr lang="en-AU" sz="1200" b="0" i="0" u="sng" strike="noStrike" kern="1200" dirty="0">
                <a:solidFill>
                  <a:srgbClr val="000000"/>
                </a:solidFill>
                <a:effectLst/>
                <a:latin typeface="Roboto Medium" panose="02000000000000000000" pitchFamily="2" charset="0"/>
                <a:ea typeface="Roboto Medium" panose="02000000000000000000" pitchFamily="2" charset="0"/>
              </a:rPr>
              <a:t>-positive chronic infection </a:t>
            </a:r>
            <a:endParaRPr lang="en-AU" sz="1200" b="0" i="0" u="none" strike="noStrike" dirty="0">
              <a:effectLst/>
              <a:latin typeface="Roboto Medium" panose="02000000000000000000" pitchFamily="2" charset="0"/>
              <a:ea typeface="Roboto Medium" panose="02000000000000000000" pitchFamily="2" charset="0"/>
            </a:endParaRPr>
          </a:p>
          <a:p>
            <a:pPr marL="285750" marR="0" lvl="0" indent="-285750" algn="l" defTabSz="914400" rtl="0" eaLnBrk="1" fontAlgn="t" latinLnBrk="0" hangingPunct="1">
              <a:lnSpc>
                <a:spcPct val="150000"/>
              </a:lnSpc>
              <a:spcBef>
                <a:spcPts val="0"/>
              </a:spcBef>
              <a:spcAft>
                <a:spcPts val="0"/>
              </a:spcAft>
              <a:buClrTx/>
              <a:buSzTx/>
              <a:buFont typeface="Arial" panose="020B0604020202020204" pitchFamily="34" charset="0"/>
              <a:buChar char="•"/>
              <a:tabLst/>
              <a:defRPr/>
            </a:pPr>
            <a:r>
              <a:rPr lang="en-AU" sz="1200" b="0" i="0" u="none" strike="noStrike" kern="1200" dirty="0">
                <a:solidFill>
                  <a:srgbClr val="000000"/>
                </a:solidFill>
                <a:effectLst/>
                <a:latin typeface="Roboto Light" panose="02000000000000000000" pitchFamily="2" charset="0"/>
                <a:ea typeface="Roboto Light" panose="02000000000000000000" pitchFamily="2" charset="0"/>
              </a:rPr>
              <a:t>HBV DNA: high</a:t>
            </a:r>
            <a:r>
              <a:rPr lang="en-AU" sz="1050" baseline="30000" dirty="0">
                <a:solidFill>
                  <a:schemeClr val="tx1"/>
                </a:solidFill>
                <a:effectLst/>
                <a:latin typeface="Helvetica" pitchFamily="2" charset="0"/>
              </a:rPr>
              <a:t>†</a:t>
            </a:r>
            <a:r>
              <a:rPr lang="en-AU" sz="1200" b="0" i="0" u="none" strike="noStrike" kern="1200" dirty="0">
                <a:solidFill>
                  <a:srgbClr val="000000"/>
                </a:solidFill>
                <a:effectLst/>
                <a:latin typeface="Roboto Light" panose="02000000000000000000" pitchFamily="2" charset="0"/>
                <a:ea typeface="Roboto Light" panose="02000000000000000000" pitchFamily="2" charset="0"/>
              </a:rPr>
              <a:t> (&gt;10</a:t>
            </a:r>
            <a:r>
              <a:rPr lang="en-AU" sz="1200" b="0" i="0" u="none" strike="noStrike" kern="1200" baseline="30000" dirty="0">
                <a:solidFill>
                  <a:srgbClr val="000000"/>
                </a:solidFill>
                <a:effectLst/>
                <a:latin typeface="Roboto Light" panose="02000000000000000000" pitchFamily="2" charset="0"/>
                <a:ea typeface="Roboto Light" panose="02000000000000000000" pitchFamily="2" charset="0"/>
              </a:rPr>
              <a:t>7</a:t>
            </a:r>
            <a:r>
              <a:rPr lang="en-AU" sz="1200" b="0" i="0" u="none" strike="noStrike" kern="1200" dirty="0">
                <a:solidFill>
                  <a:srgbClr val="000000"/>
                </a:solidFill>
                <a:effectLst/>
                <a:latin typeface="Roboto Light" panose="02000000000000000000" pitchFamily="2" charset="0"/>
                <a:ea typeface="Roboto Light" panose="02000000000000000000" pitchFamily="2" charset="0"/>
              </a:rPr>
              <a:t> IU/mL)</a:t>
            </a:r>
            <a:endParaRPr lang="en-AU" sz="12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AU" sz="1200" b="0" i="0" u="none" strike="noStrike" kern="1200" dirty="0">
                <a:solidFill>
                  <a:srgbClr val="000000"/>
                </a:solidFill>
                <a:effectLst/>
                <a:latin typeface="Roboto Light" panose="02000000000000000000" pitchFamily="2" charset="0"/>
                <a:ea typeface="Roboto Light" panose="02000000000000000000" pitchFamily="2" charset="0"/>
              </a:rPr>
              <a:t>ALT: normal </a:t>
            </a:r>
            <a:endParaRPr lang="en-AU" sz="12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AU" sz="1200" b="0" i="0" u="none" strike="noStrike" kern="1200" dirty="0" err="1">
                <a:solidFill>
                  <a:srgbClr val="000000"/>
                </a:solidFill>
                <a:effectLst/>
                <a:latin typeface="Roboto Light" panose="02000000000000000000" pitchFamily="2" charset="0"/>
                <a:ea typeface="Roboto Light" panose="02000000000000000000" pitchFamily="2" charset="0"/>
              </a:rPr>
              <a:t>HBeAg</a:t>
            </a:r>
            <a:r>
              <a:rPr lang="en-AU" sz="1200" b="0" i="0" u="none" strike="noStrike" kern="1200" dirty="0">
                <a:solidFill>
                  <a:srgbClr val="000000"/>
                </a:solidFill>
                <a:effectLst/>
                <a:latin typeface="Roboto Light" panose="02000000000000000000" pitchFamily="2" charset="0"/>
                <a:ea typeface="Roboto Light" panose="02000000000000000000" pitchFamily="2" charset="0"/>
              </a:rPr>
              <a:t> positive</a:t>
            </a:r>
            <a:endParaRPr lang="en-AU" sz="1200" b="0" i="0" u="none" strike="noStrike" dirty="0">
              <a:effectLst/>
              <a:latin typeface="Arial" panose="020B0604020202020204" pitchFamily="34" charset="0"/>
            </a:endParaRPr>
          </a:p>
        </p:txBody>
      </p:sp>
      <p:sp>
        <p:nvSpPr>
          <p:cNvPr id="6" name="Rectangle: Rounded Corners 4">
            <a:extLst>
              <a:ext uri="{FF2B5EF4-FFF2-40B4-BE49-F238E27FC236}">
                <a16:creationId xmlns:a16="http://schemas.microsoft.com/office/drawing/2014/main" id="{0FE8A7F5-139F-EF9A-2CE9-710BF2ED6BF2}"/>
              </a:ext>
            </a:extLst>
          </p:cNvPr>
          <p:cNvSpPr/>
          <p:nvPr userDrawn="1"/>
        </p:nvSpPr>
        <p:spPr>
          <a:xfrm>
            <a:off x="314843" y="1212944"/>
            <a:ext cx="1886490" cy="3739574"/>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90C162AE-0D50-E3F6-5132-44268F74A2E3}"/>
              </a:ext>
            </a:extLst>
          </p:cNvPr>
          <p:cNvSpPr txBox="1"/>
          <p:nvPr userDrawn="1"/>
        </p:nvSpPr>
        <p:spPr>
          <a:xfrm>
            <a:off x="3928532" y="5718939"/>
            <a:ext cx="3547533" cy="861774"/>
          </a:xfrm>
          <a:prstGeom prst="rect">
            <a:avLst/>
          </a:prstGeom>
          <a:noFill/>
        </p:spPr>
        <p:txBody>
          <a:bodyPr wrap="square" numCol="1" rtlCol="0">
            <a:spAutoFit/>
          </a:bodyPr>
          <a:lstStyle/>
          <a:p>
            <a:pPr marL="0" algn="l" rtl="0" eaLnBrk="1" fontAlgn="t" latinLnBrk="0" hangingPunct="1">
              <a:spcBef>
                <a:spcPts val="0"/>
              </a:spcBef>
              <a:spcAft>
                <a:spcPts val="0"/>
              </a:spcAft>
            </a:pPr>
            <a:r>
              <a:rPr lang="en-US" sz="1200" b="0" i="0" u="sng" strike="noStrike" kern="1200" dirty="0">
                <a:solidFill>
                  <a:srgbClr val="000000"/>
                </a:solidFill>
                <a:effectLst/>
                <a:latin typeface="Roboto Medium" panose="02000000000000000000" pitchFamily="2" charset="0"/>
                <a:ea typeface="Roboto Medium" panose="02000000000000000000" pitchFamily="2" charset="0"/>
              </a:rPr>
              <a:t>Clinical Management</a:t>
            </a:r>
            <a:endParaRPr lang="en-AU" sz="1200" b="0" i="0" u="none" strike="noStrike" dirty="0">
              <a:effectLst/>
              <a:latin typeface="Roboto Medium" panose="02000000000000000000" pitchFamily="2" charset="0"/>
              <a:ea typeface="Roboto Medium" panose="02000000000000000000" pitchFamily="2" charset="0"/>
            </a:endParaRPr>
          </a:p>
          <a:p>
            <a:pPr marL="0" algn="l" rtl="0" eaLnBrk="1" fontAlgn="t" latinLnBrk="0" hangingPunct="1">
              <a:lnSpc>
                <a:spcPct val="150000"/>
              </a:lnSpc>
              <a:spcBef>
                <a:spcPts val="0"/>
              </a:spcBef>
              <a:spcAft>
                <a:spcPts val="0"/>
              </a:spcAft>
            </a:pPr>
            <a:r>
              <a:rPr lang="en-US" sz="1200" b="0" i="0" u="none" strike="noStrike" kern="1200" dirty="0">
                <a:solidFill>
                  <a:srgbClr val="000000"/>
                </a:solidFill>
                <a:effectLst/>
                <a:latin typeface="Roboto Light" panose="02000000000000000000" pitchFamily="2" charset="0"/>
                <a:ea typeface="Roboto Light" panose="02000000000000000000" pitchFamily="2" charset="0"/>
              </a:rPr>
              <a:t>Treatment not required</a:t>
            </a:r>
          </a:p>
          <a:p>
            <a:endParaRPr lang="en-AU" sz="800" dirty="0">
              <a:solidFill>
                <a:schemeClr val="tx1"/>
              </a:solidFill>
              <a:effectLst/>
              <a:latin typeface="Helvetica" pitchFamily="2" charset="0"/>
            </a:endParaRPr>
          </a:p>
          <a:p>
            <a:r>
              <a:rPr lang="en-AU" sz="600" b="0" i="0" dirty="0">
                <a:solidFill>
                  <a:schemeClr val="tx1"/>
                </a:solidFill>
                <a:effectLst/>
                <a:latin typeface="Roboto Light" panose="02000000000000000000" pitchFamily="2" charset="0"/>
                <a:ea typeface="Roboto Light" panose="02000000000000000000" pitchFamily="2" charset="0"/>
              </a:rPr>
              <a:t>† Medicare covers HBV DNA testing once per year for patients not on treatment and 4 times per year for patient on treatment.</a:t>
            </a:r>
          </a:p>
        </p:txBody>
      </p:sp>
      <p:sp>
        <p:nvSpPr>
          <p:cNvPr id="10" name="Rectangle: Rounded Corners 4">
            <a:extLst>
              <a:ext uri="{FF2B5EF4-FFF2-40B4-BE49-F238E27FC236}">
                <a16:creationId xmlns:a16="http://schemas.microsoft.com/office/drawing/2014/main" id="{2E481A84-1645-045F-F73E-6BCB16C6B6A5}"/>
              </a:ext>
            </a:extLst>
          </p:cNvPr>
          <p:cNvSpPr/>
          <p:nvPr userDrawn="1"/>
        </p:nvSpPr>
        <p:spPr>
          <a:xfrm>
            <a:off x="8247323" y="2065359"/>
            <a:ext cx="447603" cy="1811868"/>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5148F90E-A181-4F75-EDF0-A640053617A8}"/>
              </a:ext>
            </a:extLst>
          </p:cNvPr>
          <p:cNvSpPr txBox="1"/>
          <p:nvPr userDrawn="1"/>
        </p:nvSpPr>
        <p:spPr>
          <a:xfrm>
            <a:off x="336438" y="5064552"/>
            <a:ext cx="175482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effectLst/>
                <a:latin typeface="Roboto" panose="02000000000000000000" pitchFamily="2"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infection (Immune tolerance)</a:t>
            </a:r>
          </a:p>
        </p:txBody>
      </p:sp>
      <p:sp>
        <p:nvSpPr>
          <p:cNvPr id="14" name="TextBox 13">
            <a:extLst>
              <a:ext uri="{FF2B5EF4-FFF2-40B4-BE49-F238E27FC236}">
                <a16:creationId xmlns:a16="http://schemas.microsoft.com/office/drawing/2014/main" id="{2EAB91D6-99FE-62B3-B4F4-EF9B0EAAE039}"/>
              </a:ext>
            </a:extLst>
          </p:cNvPr>
          <p:cNvSpPr txBox="1"/>
          <p:nvPr userDrawn="1"/>
        </p:nvSpPr>
        <p:spPr>
          <a:xfrm>
            <a:off x="2173705" y="506455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2.</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hepatitis (Immune clearance)</a:t>
            </a:r>
          </a:p>
        </p:txBody>
      </p:sp>
      <p:sp>
        <p:nvSpPr>
          <p:cNvPr id="17" name="TextBox 16">
            <a:extLst>
              <a:ext uri="{FF2B5EF4-FFF2-40B4-BE49-F238E27FC236}">
                <a16:creationId xmlns:a16="http://schemas.microsoft.com/office/drawing/2014/main" id="{2A5B8673-1C9F-CBC3-0442-00994404DB6E}"/>
              </a:ext>
            </a:extLst>
          </p:cNvPr>
          <p:cNvSpPr txBox="1"/>
          <p:nvPr userDrawn="1"/>
        </p:nvSpPr>
        <p:spPr>
          <a:xfrm>
            <a:off x="3994038" y="506455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3.</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infection (Immune control)</a:t>
            </a:r>
          </a:p>
        </p:txBody>
      </p:sp>
      <p:sp>
        <p:nvSpPr>
          <p:cNvPr id="18" name="TextBox 17">
            <a:extLst>
              <a:ext uri="{FF2B5EF4-FFF2-40B4-BE49-F238E27FC236}">
                <a16:creationId xmlns:a16="http://schemas.microsoft.com/office/drawing/2014/main" id="{F1B7E4EE-6A49-116E-BEE9-B0522946A9CE}"/>
              </a:ext>
            </a:extLst>
          </p:cNvPr>
          <p:cNvSpPr txBox="1"/>
          <p:nvPr userDrawn="1"/>
        </p:nvSpPr>
        <p:spPr>
          <a:xfrm>
            <a:off x="5721238" y="506455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4.</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hepatitis (Immune escape)</a:t>
            </a:r>
          </a:p>
        </p:txBody>
      </p:sp>
      <p:grpSp>
        <p:nvGrpSpPr>
          <p:cNvPr id="19" name="Group 18">
            <a:extLst>
              <a:ext uri="{FF2B5EF4-FFF2-40B4-BE49-F238E27FC236}">
                <a16:creationId xmlns:a16="http://schemas.microsoft.com/office/drawing/2014/main" id="{2B6DC3D7-9462-CF7B-CAF9-4AF9E1AF24C1}"/>
              </a:ext>
            </a:extLst>
          </p:cNvPr>
          <p:cNvGrpSpPr/>
          <p:nvPr userDrawn="1"/>
        </p:nvGrpSpPr>
        <p:grpSpPr>
          <a:xfrm>
            <a:off x="9316280" y="4272825"/>
            <a:ext cx="2110975" cy="365125"/>
            <a:chOff x="350520" y="5819961"/>
            <a:chExt cx="2110975" cy="365125"/>
          </a:xfrm>
        </p:grpSpPr>
        <p:pic>
          <p:nvPicPr>
            <p:cNvPr id="20" name="Picture 19" descr="Rectangle&#10;&#10;Description automatically generated with medium confidence">
              <a:extLst>
                <a:ext uri="{FF2B5EF4-FFF2-40B4-BE49-F238E27FC236}">
                  <a16:creationId xmlns:a16="http://schemas.microsoft.com/office/drawing/2014/main" id="{E98A76F7-4571-3AFD-0D2E-C9994BEF810B}"/>
                </a:ext>
              </a:extLst>
            </p:cNvPr>
            <p:cNvPicPr>
              <a:picLocks noChangeAspect="1"/>
            </p:cNvPicPr>
            <p:nvPr userDrawn="1"/>
          </p:nvPicPr>
          <p:blipFill>
            <a:blip r:embed="rId5"/>
            <a:stretch>
              <a:fillRect/>
            </a:stretch>
          </p:blipFill>
          <p:spPr>
            <a:xfrm>
              <a:off x="350520" y="5819961"/>
              <a:ext cx="2110975" cy="365125"/>
            </a:xfrm>
            <a:prstGeom prst="rect">
              <a:avLst/>
            </a:prstGeom>
          </p:spPr>
        </p:pic>
        <p:sp>
          <p:nvSpPr>
            <p:cNvPr id="21" name="TextBox 20">
              <a:extLst>
                <a:ext uri="{FF2B5EF4-FFF2-40B4-BE49-F238E27FC236}">
                  <a16:creationId xmlns:a16="http://schemas.microsoft.com/office/drawing/2014/main" id="{30EEDDD5-A1C1-82E9-459A-D682720086A2}"/>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6"/>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9303695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Assess phase of infection – Phas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3267629"/>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3C8C2B6-1507-10E3-3171-C245812295AB}"/>
              </a:ext>
            </a:extLst>
          </p:cNvPr>
          <p:cNvPicPr>
            <a:picLocks noChangeAspect="1"/>
          </p:cNvPicPr>
          <p:nvPr userDrawn="1"/>
        </p:nvPicPr>
        <p:blipFill>
          <a:blip r:embed="rId2"/>
          <a:srcRect/>
          <a:stretch/>
        </p:blipFill>
        <p:spPr>
          <a:xfrm>
            <a:off x="8231176" y="1868465"/>
            <a:ext cx="3199511" cy="2205657"/>
          </a:xfrm>
          <a:prstGeom prst="rect">
            <a:avLst/>
          </a:prstGeom>
        </p:spPr>
      </p:pic>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3"/>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5. </a:t>
            </a:r>
            <a:r>
              <a:rPr lang="en-AU" sz="2800" dirty="0">
                <a:effectLst/>
                <a:latin typeface="Roboto Light" panose="02000000000000000000" pitchFamily="2" charset="0"/>
              </a:rPr>
              <a:t>Assess phase of infection – Phase 2</a:t>
            </a:r>
          </a:p>
        </p:txBody>
      </p:sp>
      <p:sp>
        <p:nvSpPr>
          <p:cNvPr id="9" name="Rectangle: Rounded Corners 4">
            <a:extLst>
              <a:ext uri="{FF2B5EF4-FFF2-40B4-BE49-F238E27FC236}">
                <a16:creationId xmlns:a16="http://schemas.microsoft.com/office/drawing/2014/main" id="{05F66E56-2FDE-7258-CBE3-A942E965CADF}"/>
              </a:ext>
            </a:extLst>
          </p:cNvPr>
          <p:cNvSpPr/>
          <p:nvPr userDrawn="1"/>
        </p:nvSpPr>
        <p:spPr>
          <a:xfrm flipH="1">
            <a:off x="8669547" y="2094570"/>
            <a:ext cx="431321" cy="1845486"/>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02 April 2025</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pic>
        <p:nvPicPr>
          <p:cNvPr id="15" name="Picture 14" descr="Diagram&#10;&#10;Description automatically generated with medium confidence">
            <a:extLst>
              <a:ext uri="{FF2B5EF4-FFF2-40B4-BE49-F238E27FC236}">
                <a16:creationId xmlns:a16="http://schemas.microsoft.com/office/drawing/2014/main" id="{8ACB0C2C-3F14-12EE-4BCF-C67C14B5AA55}"/>
              </a:ext>
            </a:extLst>
          </p:cNvPr>
          <p:cNvPicPr>
            <a:picLocks noChangeAspect="1"/>
          </p:cNvPicPr>
          <p:nvPr userDrawn="1"/>
        </p:nvPicPr>
        <p:blipFill>
          <a:blip r:embed="rId4"/>
          <a:stretch>
            <a:fillRect/>
          </a:stretch>
        </p:blipFill>
        <p:spPr>
          <a:xfrm>
            <a:off x="230717" y="1212944"/>
            <a:ext cx="7402583" cy="3987360"/>
          </a:xfrm>
          <a:prstGeom prst="rect">
            <a:avLst/>
          </a:prstGeom>
        </p:spPr>
      </p:pic>
      <p:sp>
        <p:nvSpPr>
          <p:cNvPr id="3" name="Rectangle 2">
            <a:extLst>
              <a:ext uri="{FF2B5EF4-FFF2-40B4-BE49-F238E27FC236}">
                <a16:creationId xmlns:a16="http://schemas.microsoft.com/office/drawing/2014/main" id="{BC425659-2BB6-532F-7D6E-B954D7BE6EA5}"/>
              </a:ext>
            </a:extLst>
          </p:cNvPr>
          <p:cNvSpPr/>
          <p:nvPr userDrawn="1"/>
        </p:nvSpPr>
        <p:spPr>
          <a:xfrm>
            <a:off x="314843" y="5547877"/>
            <a:ext cx="7402583" cy="1107996"/>
          </a:xfrm>
          <a:prstGeom prst="rect">
            <a:avLst/>
          </a:prstGeom>
          <a:solidFill>
            <a:srgbClr val="91C5EA">
              <a:alpha val="2462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2B2CF69-B2B8-5A38-6966-3397BDEC1261}"/>
              </a:ext>
            </a:extLst>
          </p:cNvPr>
          <p:cNvSpPr txBox="1"/>
          <p:nvPr userDrawn="1"/>
        </p:nvSpPr>
        <p:spPr>
          <a:xfrm>
            <a:off x="421105" y="5603682"/>
            <a:ext cx="3585879" cy="1107996"/>
          </a:xfrm>
          <a:prstGeom prst="rect">
            <a:avLst/>
          </a:prstGeom>
          <a:noFill/>
        </p:spPr>
        <p:txBody>
          <a:bodyPr wrap="square" numCol="1" rtlCol="0">
            <a:spAutoFit/>
          </a:bodyPr>
          <a:lstStyle/>
          <a:p>
            <a:r>
              <a:rPr lang="en-AU" sz="1200" b="0" i="0" u="sng" strike="noStrike" kern="1200" dirty="0">
                <a:solidFill>
                  <a:srgbClr val="000000"/>
                </a:solidFill>
                <a:effectLst/>
                <a:latin typeface="Roboto Medium" panose="02000000000000000000" pitchFamily="2" charset="0"/>
                <a:ea typeface="Roboto Medium" panose="02000000000000000000" pitchFamily="2" charset="0"/>
              </a:rPr>
              <a:t>Phase 2 </a:t>
            </a:r>
            <a:r>
              <a:rPr lang="en-AU" sz="1200" b="0" i="0" u="sng" strike="noStrike" kern="1200" dirty="0">
                <a:solidFill>
                  <a:schemeClr val="tx1"/>
                </a:solidFill>
                <a:effectLst/>
                <a:latin typeface="Roboto Medium" panose="02000000000000000000" pitchFamily="2" charset="0"/>
                <a:ea typeface="Roboto Medium" panose="02000000000000000000" pitchFamily="2" charset="0"/>
              </a:rPr>
              <a:t>– </a:t>
            </a:r>
            <a:r>
              <a:rPr lang="en-AU" sz="1200" b="0" i="0" u="sng" dirty="0">
                <a:solidFill>
                  <a:schemeClr val="tx1"/>
                </a:solidFill>
                <a:effectLst/>
                <a:latin typeface="Roboto Medium" panose="02000000000000000000" pitchFamily="2" charset="0"/>
                <a:ea typeface="Roboto Medium" panose="02000000000000000000" pitchFamily="2" charset="0"/>
              </a:rPr>
              <a:t> </a:t>
            </a:r>
            <a:r>
              <a:rPr lang="en-AU" sz="1200" b="0" i="0" u="sng" dirty="0" err="1">
                <a:solidFill>
                  <a:schemeClr val="tx1"/>
                </a:solidFill>
                <a:effectLst/>
                <a:latin typeface="Roboto Medium" panose="02000000000000000000" pitchFamily="2" charset="0"/>
                <a:ea typeface="Roboto Medium" panose="02000000000000000000" pitchFamily="2" charset="0"/>
              </a:rPr>
              <a:t>HBeAg</a:t>
            </a:r>
            <a:r>
              <a:rPr lang="en-AU" sz="1200" b="0" i="0" u="sng" dirty="0">
                <a:solidFill>
                  <a:schemeClr val="tx1"/>
                </a:solidFill>
                <a:effectLst/>
                <a:latin typeface="Roboto Medium" panose="02000000000000000000" pitchFamily="2" charset="0"/>
                <a:ea typeface="Roboto Medium" panose="02000000000000000000" pitchFamily="2" charset="0"/>
              </a:rPr>
              <a:t>-positive chronic hepatitis </a:t>
            </a:r>
          </a:p>
          <a:p>
            <a:pPr marL="285750" lvl="0" indent="-285750">
              <a:lnSpc>
                <a:spcPct val="150000"/>
              </a:lnSpc>
              <a:buFont typeface="Arial" panose="020B0604020202020204" pitchFamily="34" charset="0"/>
              <a:buChar char="•"/>
            </a:pPr>
            <a:r>
              <a:rPr lang="en-AU" sz="1200" b="0" kern="1200" dirty="0">
                <a:solidFill>
                  <a:schemeClr val="tx1"/>
                </a:solidFill>
                <a:effectLst/>
                <a:latin typeface="Roboto Light" panose="02000000000000000000" pitchFamily="2" charset="0"/>
                <a:ea typeface="Roboto Light" panose="02000000000000000000" pitchFamily="2" charset="0"/>
                <a:cs typeface="+mn-cs"/>
              </a:rPr>
              <a:t>HBV DNA: high</a:t>
            </a:r>
            <a:r>
              <a:rPr lang="en-AU" sz="1200" baseline="30000" dirty="0">
                <a:solidFill>
                  <a:schemeClr val="tx1"/>
                </a:solidFill>
                <a:effectLst/>
                <a:latin typeface="Helvetica" pitchFamily="2" charset="0"/>
              </a:rPr>
              <a:t>†</a:t>
            </a:r>
            <a:r>
              <a:rPr lang="en-AU" sz="1200" b="0" kern="1200" baseline="30000" dirty="0">
                <a:solidFill>
                  <a:schemeClr val="tx1"/>
                </a:solidFill>
                <a:effectLst/>
                <a:latin typeface="Roboto Light" panose="02000000000000000000" pitchFamily="2" charset="0"/>
                <a:ea typeface="Roboto Light" panose="02000000000000000000" pitchFamily="2" charset="0"/>
                <a:cs typeface="+mn-cs"/>
              </a:rPr>
              <a:t> </a:t>
            </a:r>
            <a:r>
              <a:rPr lang="en-AU" sz="1200" b="0" kern="1200" dirty="0">
                <a:solidFill>
                  <a:schemeClr val="tx1"/>
                </a:solidFill>
                <a:effectLst/>
                <a:latin typeface="Roboto Light" panose="02000000000000000000" pitchFamily="2" charset="0"/>
                <a:ea typeface="Roboto Light" panose="02000000000000000000" pitchFamily="2" charset="0"/>
                <a:cs typeface="+mn-cs"/>
              </a:rPr>
              <a:t>(&gt;20 000 IU/mL)</a:t>
            </a:r>
          </a:p>
          <a:p>
            <a:pPr marL="285750" lvl="0" indent="-285750">
              <a:buFont typeface="Arial" panose="020B0604020202020204" pitchFamily="34" charset="0"/>
              <a:buChar char="•"/>
            </a:pPr>
            <a:r>
              <a:rPr lang="en-AU" sz="1200" b="0" kern="1200" dirty="0">
                <a:solidFill>
                  <a:schemeClr val="tx1"/>
                </a:solidFill>
                <a:effectLst/>
                <a:latin typeface="Roboto Light" panose="02000000000000000000" pitchFamily="2" charset="0"/>
                <a:ea typeface="Roboto Light" panose="02000000000000000000" pitchFamily="2" charset="0"/>
                <a:cs typeface="+mn-cs"/>
              </a:rPr>
              <a:t>ALT: elevated (elevated is &gt;30 IU/L men;  &gt;19 IU/L women)</a:t>
            </a:r>
          </a:p>
          <a:p>
            <a:pPr marL="285750" lvl="0" indent="-285750">
              <a:buFont typeface="Arial" panose="020B0604020202020204" pitchFamily="34" charset="0"/>
              <a:buChar char="•"/>
            </a:pPr>
            <a:r>
              <a:rPr lang="en-AU" sz="1200" b="0" kern="1200" dirty="0" err="1">
                <a:solidFill>
                  <a:schemeClr val="tx1"/>
                </a:solidFill>
                <a:effectLst/>
                <a:latin typeface="Roboto Light" panose="02000000000000000000" pitchFamily="2" charset="0"/>
                <a:ea typeface="Roboto Light" panose="02000000000000000000" pitchFamily="2" charset="0"/>
                <a:cs typeface="+mn-cs"/>
              </a:rPr>
              <a:t>HBeAg</a:t>
            </a:r>
            <a:r>
              <a:rPr lang="en-AU" sz="1200" b="0" kern="1200" dirty="0">
                <a:solidFill>
                  <a:schemeClr val="tx1"/>
                </a:solidFill>
                <a:effectLst/>
                <a:latin typeface="Roboto Light" panose="02000000000000000000" pitchFamily="2" charset="0"/>
                <a:ea typeface="Roboto Light" panose="02000000000000000000" pitchFamily="2" charset="0"/>
                <a:cs typeface="+mn-cs"/>
              </a:rPr>
              <a:t> positive</a:t>
            </a:r>
          </a:p>
        </p:txBody>
      </p:sp>
      <p:sp>
        <p:nvSpPr>
          <p:cNvPr id="6" name="Rectangle: Rounded Corners 4">
            <a:extLst>
              <a:ext uri="{FF2B5EF4-FFF2-40B4-BE49-F238E27FC236}">
                <a16:creationId xmlns:a16="http://schemas.microsoft.com/office/drawing/2014/main" id="{0FE8A7F5-139F-EF9A-2CE9-710BF2ED6BF2}"/>
              </a:ext>
            </a:extLst>
          </p:cNvPr>
          <p:cNvSpPr/>
          <p:nvPr userDrawn="1"/>
        </p:nvSpPr>
        <p:spPr>
          <a:xfrm flipH="1">
            <a:off x="2201333" y="1212944"/>
            <a:ext cx="1718734" cy="3790206"/>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90C162AE-0D50-E3F6-5132-44268F74A2E3}"/>
              </a:ext>
            </a:extLst>
          </p:cNvPr>
          <p:cNvSpPr txBox="1"/>
          <p:nvPr userDrawn="1"/>
        </p:nvSpPr>
        <p:spPr>
          <a:xfrm>
            <a:off x="4212342" y="5588293"/>
            <a:ext cx="3420958" cy="1107996"/>
          </a:xfrm>
          <a:prstGeom prst="rect">
            <a:avLst/>
          </a:prstGeom>
          <a:noFill/>
        </p:spPr>
        <p:txBody>
          <a:bodyPr wrap="square" numCol="1" rtlCol="0">
            <a:spAutoFit/>
          </a:bodyPr>
          <a:lstStyle/>
          <a:p>
            <a:pPr marL="0" algn="l" rtl="0" eaLnBrk="1" fontAlgn="t" latinLnBrk="0" hangingPunct="1">
              <a:spcBef>
                <a:spcPts val="0"/>
              </a:spcBef>
              <a:spcAft>
                <a:spcPts val="0"/>
              </a:spcAft>
            </a:pPr>
            <a:r>
              <a:rPr lang="en-US" sz="1200" b="0" i="0" u="sng" strike="noStrike" kern="1200" dirty="0">
                <a:solidFill>
                  <a:srgbClr val="000000"/>
                </a:solidFill>
                <a:effectLst/>
                <a:latin typeface="Roboto Medium" panose="02000000000000000000" pitchFamily="2" charset="0"/>
                <a:ea typeface="Roboto Medium" panose="02000000000000000000" pitchFamily="2" charset="0"/>
              </a:rPr>
              <a:t>Clinical Management</a:t>
            </a:r>
            <a:endParaRPr lang="en-AU" sz="1200" b="0" i="0" u="none" strike="noStrike" dirty="0">
              <a:effectLst/>
              <a:latin typeface="Roboto Medium" panose="02000000000000000000" pitchFamily="2" charset="0"/>
              <a:ea typeface="Roboto Medium" panose="02000000000000000000" pitchFamily="2" charset="0"/>
            </a:endParaRPr>
          </a:p>
          <a:p>
            <a:pPr>
              <a:lnSpc>
                <a:spcPct val="150000"/>
              </a:lnSpc>
            </a:pPr>
            <a:r>
              <a:rPr lang="en-US" sz="1200" b="0" kern="1200" dirty="0">
                <a:solidFill>
                  <a:schemeClr val="tx1"/>
                </a:solidFill>
                <a:effectLst/>
                <a:latin typeface="Roboto Light" panose="02000000000000000000" pitchFamily="2" charset="0"/>
                <a:ea typeface="Roboto Light" panose="02000000000000000000" pitchFamily="2" charset="0"/>
                <a:cs typeface="+mn-cs"/>
              </a:rPr>
              <a:t>Risk of progression to cirrhosis and HCC.</a:t>
            </a:r>
            <a:endParaRPr lang="en-AU" sz="1200" b="0" kern="1200" dirty="0">
              <a:solidFill>
                <a:schemeClr val="tx1"/>
              </a:solidFill>
              <a:effectLst/>
              <a:latin typeface="Roboto Light" panose="02000000000000000000" pitchFamily="2" charset="0"/>
              <a:ea typeface="Roboto Light" panose="02000000000000000000" pitchFamily="2" charset="0"/>
              <a:cs typeface="+mn-cs"/>
            </a:endParaRPr>
          </a:p>
          <a:p>
            <a:r>
              <a:rPr lang="en-US" sz="1200" b="0" i="0" kern="1200" dirty="0">
                <a:solidFill>
                  <a:schemeClr val="tx1"/>
                </a:solidFill>
                <a:effectLst/>
                <a:latin typeface="Roboto Light" panose="02000000000000000000" pitchFamily="2" charset="0"/>
                <a:ea typeface="Roboto Light" panose="02000000000000000000" pitchFamily="2" charset="0"/>
                <a:cs typeface="+mn-cs"/>
              </a:rPr>
              <a:t>Refer to s100 community prescriber or specialist for consideration of treatment.</a:t>
            </a:r>
            <a:br>
              <a:rPr lang="en-AU" sz="800" b="0" i="0" dirty="0">
                <a:solidFill>
                  <a:schemeClr val="tx1"/>
                </a:solidFill>
                <a:effectLst/>
                <a:latin typeface="Roboto Light" panose="02000000000000000000" pitchFamily="2" charset="0"/>
                <a:ea typeface="Roboto Light" panose="02000000000000000000" pitchFamily="2" charset="0"/>
              </a:rPr>
            </a:br>
            <a:r>
              <a:rPr lang="en-AU" sz="600" b="0" i="0" dirty="0">
                <a:solidFill>
                  <a:schemeClr val="tx1"/>
                </a:solidFill>
                <a:effectLst/>
                <a:latin typeface="Roboto Light" panose="02000000000000000000" pitchFamily="2" charset="0"/>
                <a:ea typeface="Roboto Light" panose="02000000000000000000" pitchFamily="2" charset="0"/>
              </a:rPr>
              <a:t>† Medicare covers HBV DNA testing once per year for patients not on treatment and 4 times per year for patient on treatment.</a:t>
            </a:r>
            <a:endParaRPr lang="en-AU" sz="800" b="0" i="0" dirty="0">
              <a:solidFill>
                <a:schemeClr val="tx1"/>
              </a:solidFill>
              <a:effectLst/>
              <a:latin typeface="Roboto Light" panose="02000000000000000000" pitchFamily="2" charset="0"/>
              <a:ea typeface="Roboto Light" panose="02000000000000000000" pitchFamily="2" charset="0"/>
            </a:endParaRPr>
          </a:p>
        </p:txBody>
      </p:sp>
      <p:grpSp>
        <p:nvGrpSpPr>
          <p:cNvPr id="2" name="Group 1">
            <a:extLst>
              <a:ext uri="{FF2B5EF4-FFF2-40B4-BE49-F238E27FC236}">
                <a16:creationId xmlns:a16="http://schemas.microsoft.com/office/drawing/2014/main" id="{7570EED6-0B85-2CC3-66CA-10911363044B}"/>
              </a:ext>
            </a:extLst>
          </p:cNvPr>
          <p:cNvGrpSpPr/>
          <p:nvPr userDrawn="1"/>
        </p:nvGrpSpPr>
        <p:grpSpPr>
          <a:xfrm>
            <a:off x="9316280" y="4272825"/>
            <a:ext cx="2110975" cy="365125"/>
            <a:chOff x="350520" y="5819961"/>
            <a:chExt cx="2110975" cy="365125"/>
          </a:xfrm>
        </p:grpSpPr>
        <p:pic>
          <p:nvPicPr>
            <p:cNvPr id="14" name="Picture 13" descr="Rectangle&#10;&#10;Description automatically generated with medium confidence">
              <a:extLst>
                <a:ext uri="{FF2B5EF4-FFF2-40B4-BE49-F238E27FC236}">
                  <a16:creationId xmlns:a16="http://schemas.microsoft.com/office/drawing/2014/main" id="{81DB1142-51AF-F832-8FB1-17A81D775E20}"/>
                </a:ext>
              </a:extLst>
            </p:cNvPr>
            <p:cNvPicPr>
              <a:picLocks noChangeAspect="1"/>
            </p:cNvPicPr>
            <p:nvPr userDrawn="1"/>
          </p:nvPicPr>
          <p:blipFill>
            <a:blip r:embed="rId5"/>
            <a:stretch>
              <a:fillRect/>
            </a:stretch>
          </p:blipFill>
          <p:spPr>
            <a:xfrm>
              <a:off x="350520" y="5819961"/>
              <a:ext cx="2110975" cy="365125"/>
            </a:xfrm>
            <a:prstGeom prst="rect">
              <a:avLst/>
            </a:prstGeom>
          </p:spPr>
        </p:pic>
        <p:sp>
          <p:nvSpPr>
            <p:cNvPr id="17" name="TextBox 16">
              <a:extLst>
                <a:ext uri="{FF2B5EF4-FFF2-40B4-BE49-F238E27FC236}">
                  <a16:creationId xmlns:a16="http://schemas.microsoft.com/office/drawing/2014/main" id="{CA218175-86EC-D0CA-96DE-C3EACF69B0ED}"/>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6"/>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
        <p:nvSpPr>
          <p:cNvPr id="10" name="TextBox 9">
            <a:extLst>
              <a:ext uri="{FF2B5EF4-FFF2-40B4-BE49-F238E27FC236}">
                <a16:creationId xmlns:a16="http://schemas.microsoft.com/office/drawing/2014/main" id="{B9023C65-A294-2D88-27FF-F53CC0497091}"/>
              </a:ext>
            </a:extLst>
          </p:cNvPr>
          <p:cNvSpPr txBox="1"/>
          <p:nvPr userDrawn="1"/>
        </p:nvSpPr>
        <p:spPr>
          <a:xfrm>
            <a:off x="360322" y="5043566"/>
            <a:ext cx="175482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effectLst/>
                <a:latin typeface="Roboto" panose="02000000000000000000" pitchFamily="2"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infection (Immune tolerance)</a:t>
            </a:r>
          </a:p>
        </p:txBody>
      </p:sp>
      <p:sp>
        <p:nvSpPr>
          <p:cNvPr id="18" name="TextBox 17">
            <a:extLst>
              <a:ext uri="{FF2B5EF4-FFF2-40B4-BE49-F238E27FC236}">
                <a16:creationId xmlns:a16="http://schemas.microsoft.com/office/drawing/2014/main" id="{778D53B2-537A-C68C-B148-27391E594FA3}"/>
              </a:ext>
            </a:extLst>
          </p:cNvPr>
          <p:cNvSpPr txBox="1"/>
          <p:nvPr userDrawn="1"/>
        </p:nvSpPr>
        <p:spPr>
          <a:xfrm>
            <a:off x="2177180" y="5043566"/>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2.</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hepatitis (Immune clearance)</a:t>
            </a:r>
          </a:p>
        </p:txBody>
      </p:sp>
      <p:sp>
        <p:nvSpPr>
          <p:cNvPr id="19" name="TextBox 18">
            <a:extLst>
              <a:ext uri="{FF2B5EF4-FFF2-40B4-BE49-F238E27FC236}">
                <a16:creationId xmlns:a16="http://schemas.microsoft.com/office/drawing/2014/main" id="{6CCA9618-16F0-6812-D2CE-FD2423ED182A}"/>
              </a:ext>
            </a:extLst>
          </p:cNvPr>
          <p:cNvSpPr txBox="1"/>
          <p:nvPr userDrawn="1"/>
        </p:nvSpPr>
        <p:spPr>
          <a:xfrm>
            <a:off x="3956161" y="505089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3.</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infection (Immune control)</a:t>
            </a:r>
          </a:p>
        </p:txBody>
      </p:sp>
      <p:sp>
        <p:nvSpPr>
          <p:cNvPr id="20" name="TextBox 19">
            <a:extLst>
              <a:ext uri="{FF2B5EF4-FFF2-40B4-BE49-F238E27FC236}">
                <a16:creationId xmlns:a16="http://schemas.microsoft.com/office/drawing/2014/main" id="{AD07F5EB-6902-04BB-9F4C-77DF73308F8A}"/>
              </a:ext>
            </a:extLst>
          </p:cNvPr>
          <p:cNvSpPr txBox="1"/>
          <p:nvPr userDrawn="1"/>
        </p:nvSpPr>
        <p:spPr>
          <a:xfrm>
            <a:off x="5748866" y="5040046"/>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4.</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hepatitis (Immune escape)</a:t>
            </a:r>
          </a:p>
        </p:txBody>
      </p:sp>
    </p:spTree>
    <p:extLst>
      <p:ext uri="{BB962C8B-B14F-4D97-AF65-F5344CB8AC3E}">
        <p14:creationId xmlns:p14="http://schemas.microsoft.com/office/powerpoint/2010/main" val="11547018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Assess phase of infection – Phas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3267629"/>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3C8C2B6-1507-10E3-3171-C245812295AB}"/>
              </a:ext>
            </a:extLst>
          </p:cNvPr>
          <p:cNvPicPr>
            <a:picLocks noChangeAspect="1"/>
          </p:cNvPicPr>
          <p:nvPr userDrawn="1"/>
        </p:nvPicPr>
        <p:blipFill>
          <a:blip r:embed="rId2"/>
          <a:srcRect/>
          <a:stretch/>
        </p:blipFill>
        <p:spPr>
          <a:xfrm>
            <a:off x="8231176" y="1868465"/>
            <a:ext cx="3199511" cy="2205657"/>
          </a:xfrm>
          <a:prstGeom prst="rect">
            <a:avLst/>
          </a:prstGeom>
        </p:spPr>
      </p:pic>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3"/>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5. </a:t>
            </a:r>
            <a:r>
              <a:rPr lang="en-AU" sz="2800" dirty="0">
                <a:effectLst/>
                <a:latin typeface="Roboto Light" panose="02000000000000000000" pitchFamily="2" charset="0"/>
              </a:rPr>
              <a:t>Assess phase of infection – Phase 3</a:t>
            </a:r>
          </a:p>
        </p:txBody>
      </p:sp>
      <p:sp>
        <p:nvSpPr>
          <p:cNvPr id="9" name="Rectangle: Rounded Corners 4">
            <a:extLst>
              <a:ext uri="{FF2B5EF4-FFF2-40B4-BE49-F238E27FC236}">
                <a16:creationId xmlns:a16="http://schemas.microsoft.com/office/drawing/2014/main" id="{05F66E56-2FDE-7258-CBE3-A942E965CADF}"/>
              </a:ext>
            </a:extLst>
          </p:cNvPr>
          <p:cNvSpPr/>
          <p:nvPr userDrawn="1"/>
        </p:nvSpPr>
        <p:spPr>
          <a:xfrm>
            <a:off x="9049109" y="2091238"/>
            <a:ext cx="422695" cy="1687132"/>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02 April 2025</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pic>
        <p:nvPicPr>
          <p:cNvPr id="15" name="Picture 14" descr="Diagram&#10;&#10;Description automatically generated with medium confidence">
            <a:extLst>
              <a:ext uri="{FF2B5EF4-FFF2-40B4-BE49-F238E27FC236}">
                <a16:creationId xmlns:a16="http://schemas.microsoft.com/office/drawing/2014/main" id="{8ACB0C2C-3F14-12EE-4BCF-C67C14B5AA55}"/>
              </a:ext>
            </a:extLst>
          </p:cNvPr>
          <p:cNvPicPr>
            <a:picLocks noChangeAspect="1"/>
          </p:cNvPicPr>
          <p:nvPr userDrawn="1"/>
        </p:nvPicPr>
        <p:blipFill>
          <a:blip r:embed="rId4"/>
          <a:stretch>
            <a:fillRect/>
          </a:stretch>
        </p:blipFill>
        <p:spPr>
          <a:xfrm>
            <a:off x="230717" y="1212944"/>
            <a:ext cx="7402583" cy="3987360"/>
          </a:xfrm>
          <a:prstGeom prst="rect">
            <a:avLst/>
          </a:prstGeom>
        </p:spPr>
      </p:pic>
      <p:sp>
        <p:nvSpPr>
          <p:cNvPr id="3" name="Rectangle 2">
            <a:extLst>
              <a:ext uri="{FF2B5EF4-FFF2-40B4-BE49-F238E27FC236}">
                <a16:creationId xmlns:a16="http://schemas.microsoft.com/office/drawing/2014/main" id="{BC425659-2BB6-532F-7D6E-B954D7BE6EA5}"/>
              </a:ext>
            </a:extLst>
          </p:cNvPr>
          <p:cNvSpPr/>
          <p:nvPr userDrawn="1"/>
        </p:nvSpPr>
        <p:spPr>
          <a:xfrm>
            <a:off x="314843" y="5558723"/>
            <a:ext cx="7402583" cy="1097150"/>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2B2CF69-B2B8-5A38-6966-3397BDEC1261}"/>
              </a:ext>
            </a:extLst>
          </p:cNvPr>
          <p:cNvSpPr txBox="1"/>
          <p:nvPr userDrawn="1"/>
        </p:nvSpPr>
        <p:spPr>
          <a:xfrm>
            <a:off x="469090" y="5588581"/>
            <a:ext cx="3659126" cy="1107996"/>
          </a:xfrm>
          <a:prstGeom prst="rect">
            <a:avLst/>
          </a:prstGeom>
          <a:noFill/>
        </p:spPr>
        <p:txBody>
          <a:bodyPr wrap="square" numCol="1"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b="0" i="0" u="sng" strike="noStrike" kern="1200" dirty="0">
                <a:solidFill>
                  <a:srgbClr val="000000"/>
                </a:solidFill>
                <a:effectLst/>
                <a:latin typeface="Roboto Medium" panose="02000000000000000000" pitchFamily="2" charset="0"/>
                <a:ea typeface="Roboto Medium" panose="02000000000000000000" pitchFamily="2" charset="0"/>
              </a:rPr>
              <a:t>Phase </a:t>
            </a:r>
            <a:r>
              <a:rPr lang="en-AU" sz="1200" b="0" i="0" u="sng" strike="noStrike" kern="1200" dirty="0">
                <a:solidFill>
                  <a:schemeClr val="tx1"/>
                </a:solidFill>
                <a:effectLst/>
                <a:latin typeface="Roboto Medium" panose="02000000000000000000" pitchFamily="2" charset="0"/>
                <a:ea typeface="Roboto Medium" panose="02000000000000000000" pitchFamily="2" charset="0"/>
              </a:rPr>
              <a:t>3 – </a:t>
            </a:r>
            <a:r>
              <a:rPr lang="en-AU" sz="1200" b="0" i="0" u="sng" dirty="0" err="1">
                <a:solidFill>
                  <a:schemeClr val="tx1"/>
                </a:solidFill>
                <a:effectLst/>
                <a:latin typeface="Roboto Medium" panose="02000000000000000000" pitchFamily="2" charset="0"/>
                <a:ea typeface="Roboto Medium" panose="02000000000000000000" pitchFamily="2" charset="0"/>
              </a:rPr>
              <a:t>HBeAg</a:t>
            </a:r>
            <a:r>
              <a:rPr lang="en-AU" sz="1200" b="0" i="0" u="sng" dirty="0">
                <a:solidFill>
                  <a:schemeClr val="tx1"/>
                </a:solidFill>
                <a:effectLst/>
                <a:latin typeface="Roboto Medium" panose="02000000000000000000" pitchFamily="2" charset="0"/>
                <a:ea typeface="Roboto Medium" panose="02000000000000000000" pitchFamily="2" charset="0"/>
              </a:rPr>
              <a:t>-negative chronic infection</a:t>
            </a:r>
          </a:p>
          <a:p>
            <a:pPr marL="285750" indent="-285750">
              <a:lnSpc>
                <a:spcPct val="150000"/>
              </a:lnSpc>
              <a:buFont typeface="Arial" panose="020B0604020202020204" pitchFamily="34" charset="0"/>
              <a:buChar char="•"/>
            </a:pPr>
            <a:r>
              <a:rPr lang="en-AU" sz="1200" b="0" dirty="0">
                <a:solidFill>
                  <a:schemeClr val="tx1"/>
                </a:solidFill>
                <a:latin typeface="Roboto Light" panose="02000000000000000000" pitchFamily="2" charset="0"/>
                <a:ea typeface="Roboto Light" panose="02000000000000000000" pitchFamily="2" charset="0"/>
              </a:rPr>
              <a:t>HBV DNA: low</a:t>
            </a:r>
            <a:r>
              <a:rPr lang="en-AU" sz="1200" baseline="30000" dirty="0">
                <a:solidFill>
                  <a:schemeClr val="tx1"/>
                </a:solidFill>
                <a:effectLst/>
                <a:latin typeface="Helvetica" pitchFamily="2" charset="0"/>
              </a:rPr>
              <a:t> †</a:t>
            </a:r>
            <a:r>
              <a:rPr lang="en-AU" sz="1200" b="0" dirty="0">
                <a:solidFill>
                  <a:schemeClr val="tx1"/>
                </a:solidFill>
                <a:latin typeface="Roboto Light" panose="02000000000000000000" pitchFamily="2" charset="0"/>
                <a:ea typeface="Roboto Light" panose="02000000000000000000" pitchFamily="2" charset="0"/>
              </a:rPr>
              <a:t> (&lt;2000 IU/mL)</a:t>
            </a:r>
          </a:p>
          <a:p>
            <a:pPr marL="285750" indent="-285750">
              <a:buFont typeface="Arial" panose="020B0604020202020204" pitchFamily="34" charset="0"/>
              <a:buChar char="•"/>
            </a:pPr>
            <a:r>
              <a:rPr lang="en-AU" sz="1200" b="0" dirty="0">
                <a:solidFill>
                  <a:schemeClr val="tx1"/>
                </a:solidFill>
                <a:latin typeface="Roboto Light" panose="02000000000000000000" pitchFamily="2" charset="0"/>
                <a:ea typeface="Roboto Light" panose="02000000000000000000" pitchFamily="2" charset="0"/>
              </a:rPr>
              <a:t>ALT: normal</a:t>
            </a:r>
          </a:p>
          <a:p>
            <a:pPr marL="285750" indent="-285750">
              <a:buFont typeface="Arial" panose="020B0604020202020204" pitchFamily="34" charset="0"/>
              <a:buChar char="•"/>
            </a:pPr>
            <a:r>
              <a:rPr lang="en-AU" sz="1200" b="0" dirty="0" err="1">
                <a:solidFill>
                  <a:schemeClr val="tx1"/>
                </a:solidFill>
                <a:latin typeface="Roboto Light" panose="02000000000000000000" pitchFamily="2" charset="0"/>
                <a:ea typeface="Roboto Light" panose="02000000000000000000" pitchFamily="2" charset="0"/>
              </a:rPr>
              <a:t>HBeAg</a:t>
            </a:r>
            <a:r>
              <a:rPr lang="en-AU" sz="1200" b="0" dirty="0">
                <a:solidFill>
                  <a:schemeClr val="tx1"/>
                </a:solidFill>
                <a:latin typeface="Roboto Light" panose="02000000000000000000" pitchFamily="2" charset="0"/>
                <a:ea typeface="Roboto Light" panose="02000000000000000000" pitchFamily="2" charset="0"/>
              </a:rPr>
              <a:t> negative</a:t>
            </a:r>
          </a:p>
          <a:p>
            <a:pPr marL="285750" indent="-285750">
              <a:buFont typeface="Arial" panose="020B0604020202020204" pitchFamily="34" charset="0"/>
              <a:buChar char="•"/>
            </a:pPr>
            <a:r>
              <a:rPr lang="en-AU" sz="1200" b="0" dirty="0">
                <a:solidFill>
                  <a:schemeClr val="tx1"/>
                </a:solidFill>
                <a:latin typeface="Roboto Light" panose="02000000000000000000" pitchFamily="2" charset="0"/>
                <a:ea typeface="Roboto Light" panose="02000000000000000000" pitchFamily="2" charset="0"/>
              </a:rPr>
              <a:t>anti-</a:t>
            </a:r>
            <a:r>
              <a:rPr lang="en-AU" sz="1200" b="0" dirty="0" err="1">
                <a:solidFill>
                  <a:schemeClr val="tx1"/>
                </a:solidFill>
                <a:latin typeface="Roboto Light" panose="02000000000000000000" pitchFamily="2" charset="0"/>
                <a:ea typeface="Roboto Light" panose="02000000000000000000" pitchFamily="2" charset="0"/>
              </a:rPr>
              <a:t>HBe</a:t>
            </a:r>
            <a:r>
              <a:rPr lang="en-AU" sz="1200" b="0" dirty="0">
                <a:solidFill>
                  <a:schemeClr val="tx1"/>
                </a:solidFill>
                <a:latin typeface="Roboto Light" panose="02000000000000000000" pitchFamily="2" charset="0"/>
                <a:ea typeface="Roboto Light" panose="02000000000000000000" pitchFamily="2" charset="0"/>
              </a:rPr>
              <a:t> positive</a:t>
            </a:r>
          </a:p>
        </p:txBody>
      </p:sp>
      <p:sp>
        <p:nvSpPr>
          <p:cNvPr id="6" name="Rectangle: Rounded Corners 4">
            <a:extLst>
              <a:ext uri="{FF2B5EF4-FFF2-40B4-BE49-F238E27FC236}">
                <a16:creationId xmlns:a16="http://schemas.microsoft.com/office/drawing/2014/main" id="{0FE8A7F5-139F-EF9A-2CE9-710BF2ED6BF2}"/>
              </a:ext>
            </a:extLst>
          </p:cNvPr>
          <p:cNvSpPr/>
          <p:nvPr userDrawn="1"/>
        </p:nvSpPr>
        <p:spPr>
          <a:xfrm>
            <a:off x="3920066" y="1212944"/>
            <a:ext cx="1793459" cy="3779734"/>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90C162AE-0D50-E3F6-5132-44268F74A2E3}"/>
              </a:ext>
            </a:extLst>
          </p:cNvPr>
          <p:cNvSpPr txBox="1"/>
          <p:nvPr userDrawn="1"/>
        </p:nvSpPr>
        <p:spPr>
          <a:xfrm>
            <a:off x="4212342" y="5609611"/>
            <a:ext cx="3420958" cy="1092607"/>
          </a:xfrm>
          <a:prstGeom prst="rect">
            <a:avLst/>
          </a:prstGeom>
          <a:noFill/>
        </p:spPr>
        <p:txBody>
          <a:bodyPr wrap="square" numCol="1" rtlCol="0">
            <a:spAutoFit/>
          </a:bodyPr>
          <a:lstStyle/>
          <a:p>
            <a:pPr marL="0" algn="l" rtl="0" eaLnBrk="1" fontAlgn="t" latinLnBrk="0" hangingPunct="1">
              <a:spcBef>
                <a:spcPts val="0"/>
              </a:spcBef>
              <a:spcAft>
                <a:spcPts val="0"/>
              </a:spcAft>
            </a:pPr>
            <a:r>
              <a:rPr lang="en-US" sz="1200" b="0" i="0" u="sng" strike="noStrike" kern="1200" dirty="0">
                <a:solidFill>
                  <a:srgbClr val="000000"/>
                </a:solidFill>
                <a:effectLst/>
                <a:latin typeface="Roboto Medium" panose="02000000000000000000" pitchFamily="2" charset="0"/>
                <a:ea typeface="Roboto Medium" panose="02000000000000000000" pitchFamily="2" charset="0"/>
              </a:rPr>
              <a:t>Clinical Management</a:t>
            </a:r>
            <a:endParaRPr lang="en-AU" sz="1200" b="0" i="0" u="none" strike="noStrike" dirty="0">
              <a:effectLst/>
              <a:latin typeface="Roboto Medium" panose="02000000000000000000" pitchFamily="2" charset="0"/>
              <a:ea typeface="Roboto Medium" panose="02000000000000000000" pitchFamily="2" charset="0"/>
            </a:endParaRPr>
          </a:p>
          <a:p>
            <a:pPr>
              <a:lnSpc>
                <a:spcPct val="150000"/>
              </a:lnSpc>
            </a:pPr>
            <a:r>
              <a:rPr lang="en-US" sz="1200" b="0" dirty="0">
                <a:solidFill>
                  <a:schemeClr val="tx1"/>
                </a:solidFill>
                <a:latin typeface="Roboto Light" panose="02000000000000000000" pitchFamily="2" charset="0"/>
                <a:ea typeface="Roboto Light" panose="02000000000000000000" pitchFamily="2" charset="0"/>
              </a:rPr>
              <a:t>Treatment not required</a:t>
            </a:r>
          </a:p>
          <a:p>
            <a:pPr>
              <a:lnSpc>
                <a:spcPct val="150000"/>
              </a:lnSpc>
            </a:pPr>
            <a:endParaRPr lang="en-US" sz="1200" b="0" dirty="0">
              <a:solidFill>
                <a:schemeClr val="tx1"/>
              </a:solidFill>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AU" sz="600" b="0" i="0" dirty="0">
                <a:solidFill>
                  <a:schemeClr val="tx1"/>
                </a:solidFill>
                <a:effectLst/>
                <a:latin typeface="Roboto Light" panose="02000000000000000000" pitchFamily="2" charset="0"/>
                <a:ea typeface="Roboto Light" panose="02000000000000000000" pitchFamily="2" charset="0"/>
              </a:rPr>
              <a:t>†Medicare covers HBV DNA testing once per year for patients not on treatment and 4 times per year for patient on treatment.</a:t>
            </a:r>
          </a:p>
        </p:txBody>
      </p:sp>
      <p:grpSp>
        <p:nvGrpSpPr>
          <p:cNvPr id="18" name="Group 17">
            <a:extLst>
              <a:ext uri="{FF2B5EF4-FFF2-40B4-BE49-F238E27FC236}">
                <a16:creationId xmlns:a16="http://schemas.microsoft.com/office/drawing/2014/main" id="{AF620798-6337-7A25-6FC0-246114B417D8}"/>
              </a:ext>
            </a:extLst>
          </p:cNvPr>
          <p:cNvGrpSpPr/>
          <p:nvPr userDrawn="1"/>
        </p:nvGrpSpPr>
        <p:grpSpPr>
          <a:xfrm>
            <a:off x="9316280" y="4272825"/>
            <a:ext cx="2110975" cy="365125"/>
            <a:chOff x="350520" y="5819961"/>
            <a:chExt cx="2110975" cy="365125"/>
          </a:xfrm>
        </p:grpSpPr>
        <p:pic>
          <p:nvPicPr>
            <p:cNvPr id="19" name="Picture 18" descr="Rectangle&#10;&#10;Description automatically generated with medium confidence">
              <a:extLst>
                <a:ext uri="{FF2B5EF4-FFF2-40B4-BE49-F238E27FC236}">
                  <a16:creationId xmlns:a16="http://schemas.microsoft.com/office/drawing/2014/main" id="{F4CF4203-FDAC-C214-600B-A4556AC8DAEB}"/>
                </a:ext>
              </a:extLst>
            </p:cNvPr>
            <p:cNvPicPr>
              <a:picLocks noChangeAspect="1"/>
            </p:cNvPicPr>
            <p:nvPr userDrawn="1"/>
          </p:nvPicPr>
          <p:blipFill>
            <a:blip r:embed="rId5"/>
            <a:stretch>
              <a:fillRect/>
            </a:stretch>
          </p:blipFill>
          <p:spPr>
            <a:xfrm>
              <a:off x="350520" y="5819961"/>
              <a:ext cx="2110975" cy="365125"/>
            </a:xfrm>
            <a:prstGeom prst="rect">
              <a:avLst/>
            </a:prstGeom>
          </p:spPr>
        </p:pic>
        <p:sp>
          <p:nvSpPr>
            <p:cNvPr id="20" name="TextBox 19">
              <a:extLst>
                <a:ext uri="{FF2B5EF4-FFF2-40B4-BE49-F238E27FC236}">
                  <a16:creationId xmlns:a16="http://schemas.microsoft.com/office/drawing/2014/main" id="{015CD87C-1C2C-3685-85BE-D46B21D48F52}"/>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6"/>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
        <p:nvSpPr>
          <p:cNvPr id="2" name="TextBox 1">
            <a:extLst>
              <a:ext uri="{FF2B5EF4-FFF2-40B4-BE49-F238E27FC236}">
                <a16:creationId xmlns:a16="http://schemas.microsoft.com/office/drawing/2014/main" id="{C30EF336-D9F3-2033-EDA9-5F4CB7EEC7D2}"/>
              </a:ext>
            </a:extLst>
          </p:cNvPr>
          <p:cNvSpPr txBox="1"/>
          <p:nvPr userDrawn="1"/>
        </p:nvSpPr>
        <p:spPr>
          <a:xfrm>
            <a:off x="360322" y="5043566"/>
            <a:ext cx="175482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effectLst/>
                <a:latin typeface="Roboto" panose="02000000000000000000" pitchFamily="2"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infection (Immune tolerance)</a:t>
            </a:r>
          </a:p>
        </p:txBody>
      </p:sp>
      <p:sp>
        <p:nvSpPr>
          <p:cNvPr id="10" name="TextBox 9">
            <a:extLst>
              <a:ext uri="{FF2B5EF4-FFF2-40B4-BE49-F238E27FC236}">
                <a16:creationId xmlns:a16="http://schemas.microsoft.com/office/drawing/2014/main" id="{0D09E9CC-BD21-8E45-504C-90C5A99C7F44}"/>
              </a:ext>
            </a:extLst>
          </p:cNvPr>
          <p:cNvSpPr txBox="1"/>
          <p:nvPr userDrawn="1"/>
        </p:nvSpPr>
        <p:spPr>
          <a:xfrm>
            <a:off x="2177180" y="5043566"/>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2.</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hepatitis (Immune clearance)</a:t>
            </a:r>
          </a:p>
        </p:txBody>
      </p:sp>
      <p:sp>
        <p:nvSpPr>
          <p:cNvPr id="17" name="TextBox 16">
            <a:extLst>
              <a:ext uri="{FF2B5EF4-FFF2-40B4-BE49-F238E27FC236}">
                <a16:creationId xmlns:a16="http://schemas.microsoft.com/office/drawing/2014/main" id="{DB08F68E-3CF1-3E2E-E159-7A28CE5E034A}"/>
              </a:ext>
            </a:extLst>
          </p:cNvPr>
          <p:cNvSpPr txBox="1"/>
          <p:nvPr userDrawn="1"/>
        </p:nvSpPr>
        <p:spPr>
          <a:xfrm>
            <a:off x="3956161" y="505089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3.</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infection (Immune control)</a:t>
            </a:r>
          </a:p>
        </p:txBody>
      </p:sp>
      <p:sp>
        <p:nvSpPr>
          <p:cNvPr id="21" name="TextBox 20">
            <a:extLst>
              <a:ext uri="{FF2B5EF4-FFF2-40B4-BE49-F238E27FC236}">
                <a16:creationId xmlns:a16="http://schemas.microsoft.com/office/drawing/2014/main" id="{2E7BB8E9-5D87-5C7B-B063-A09381A3BF56}"/>
              </a:ext>
            </a:extLst>
          </p:cNvPr>
          <p:cNvSpPr txBox="1"/>
          <p:nvPr userDrawn="1"/>
        </p:nvSpPr>
        <p:spPr>
          <a:xfrm>
            <a:off x="5748866" y="5040046"/>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4.</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hepatitis (Immune escape)</a:t>
            </a:r>
          </a:p>
        </p:txBody>
      </p:sp>
    </p:spTree>
    <p:extLst>
      <p:ext uri="{BB962C8B-B14F-4D97-AF65-F5344CB8AC3E}">
        <p14:creationId xmlns:p14="http://schemas.microsoft.com/office/powerpoint/2010/main" val="27238114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Assess phase of infection – Phas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3267629"/>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3C8C2B6-1507-10E3-3171-C245812295AB}"/>
              </a:ext>
            </a:extLst>
          </p:cNvPr>
          <p:cNvPicPr>
            <a:picLocks noChangeAspect="1"/>
          </p:cNvPicPr>
          <p:nvPr userDrawn="1"/>
        </p:nvPicPr>
        <p:blipFill>
          <a:blip r:embed="rId2"/>
          <a:srcRect/>
          <a:stretch/>
        </p:blipFill>
        <p:spPr>
          <a:xfrm>
            <a:off x="8231176" y="1868465"/>
            <a:ext cx="3199511" cy="2205657"/>
          </a:xfrm>
          <a:prstGeom prst="rect">
            <a:avLst/>
          </a:prstGeom>
        </p:spPr>
      </p:pic>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3"/>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5. </a:t>
            </a:r>
            <a:r>
              <a:rPr lang="en-AU" sz="2800" dirty="0">
                <a:effectLst/>
                <a:latin typeface="Roboto Light" panose="02000000000000000000" pitchFamily="2" charset="0"/>
              </a:rPr>
              <a:t>Assess phase of infection – Phase 4</a:t>
            </a:r>
          </a:p>
        </p:txBody>
      </p:sp>
      <p:sp>
        <p:nvSpPr>
          <p:cNvPr id="9" name="Rectangle: Rounded Corners 4">
            <a:extLst>
              <a:ext uri="{FF2B5EF4-FFF2-40B4-BE49-F238E27FC236}">
                <a16:creationId xmlns:a16="http://schemas.microsoft.com/office/drawing/2014/main" id="{05F66E56-2FDE-7258-CBE3-A942E965CADF}"/>
              </a:ext>
            </a:extLst>
          </p:cNvPr>
          <p:cNvSpPr/>
          <p:nvPr userDrawn="1"/>
        </p:nvSpPr>
        <p:spPr>
          <a:xfrm flipH="1">
            <a:off x="9404027" y="2065359"/>
            <a:ext cx="447339" cy="1811868"/>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02 April 2025</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pic>
        <p:nvPicPr>
          <p:cNvPr id="15" name="Picture 14" descr="Diagram&#10;&#10;Description automatically generated with medium confidence">
            <a:extLst>
              <a:ext uri="{FF2B5EF4-FFF2-40B4-BE49-F238E27FC236}">
                <a16:creationId xmlns:a16="http://schemas.microsoft.com/office/drawing/2014/main" id="{8ACB0C2C-3F14-12EE-4BCF-C67C14B5AA55}"/>
              </a:ext>
            </a:extLst>
          </p:cNvPr>
          <p:cNvPicPr>
            <a:picLocks noChangeAspect="1"/>
          </p:cNvPicPr>
          <p:nvPr userDrawn="1"/>
        </p:nvPicPr>
        <p:blipFill>
          <a:blip r:embed="rId4"/>
          <a:stretch>
            <a:fillRect/>
          </a:stretch>
        </p:blipFill>
        <p:spPr>
          <a:xfrm>
            <a:off x="230717" y="1212944"/>
            <a:ext cx="7402583" cy="3987360"/>
          </a:xfrm>
          <a:prstGeom prst="rect">
            <a:avLst/>
          </a:prstGeom>
        </p:spPr>
      </p:pic>
      <p:sp>
        <p:nvSpPr>
          <p:cNvPr id="3" name="Rectangle 2">
            <a:extLst>
              <a:ext uri="{FF2B5EF4-FFF2-40B4-BE49-F238E27FC236}">
                <a16:creationId xmlns:a16="http://schemas.microsoft.com/office/drawing/2014/main" id="{BC425659-2BB6-532F-7D6E-B954D7BE6EA5}"/>
              </a:ext>
            </a:extLst>
          </p:cNvPr>
          <p:cNvSpPr/>
          <p:nvPr userDrawn="1"/>
        </p:nvSpPr>
        <p:spPr>
          <a:xfrm>
            <a:off x="314843" y="5566050"/>
            <a:ext cx="7402583" cy="1089824"/>
          </a:xfrm>
          <a:prstGeom prst="rect">
            <a:avLst/>
          </a:prstGeom>
          <a:solidFill>
            <a:srgbClr val="91C5EA">
              <a:alpha val="2462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2B2CF69-B2B8-5A38-6966-3397BDEC1261}"/>
              </a:ext>
            </a:extLst>
          </p:cNvPr>
          <p:cNvSpPr txBox="1"/>
          <p:nvPr userDrawn="1"/>
        </p:nvSpPr>
        <p:spPr>
          <a:xfrm>
            <a:off x="460345" y="5522919"/>
            <a:ext cx="3659126" cy="1200329"/>
          </a:xfrm>
          <a:prstGeom prst="rect">
            <a:avLst/>
          </a:prstGeom>
          <a:noFill/>
        </p:spPr>
        <p:txBody>
          <a:bodyPr wrap="square" numCol="1"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b="0" i="0" u="sng" strike="noStrike" kern="1200" dirty="0">
                <a:solidFill>
                  <a:srgbClr val="000000"/>
                </a:solidFill>
                <a:effectLst/>
                <a:latin typeface="Roboto Medium" panose="02000000000000000000" pitchFamily="2" charset="0"/>
                <a:ea typeface="Roboto Medium" panose="02000000000000000000" pitchFamily="2" charset="0"/>
              </a:rPr>
              <a:t>Phase 4 </a:t>
            </a:r>
            <a:r>
              <a:rPr lang="en-AU" sz="1200" b="0" i="0" u="sng" strike="noStrike" kern="1200" dirty="0">
                <a:solidFill>
                  <a:schemeClr val="tx1"/>
                </a:solidFill>
                <a:effectLst/>
                <a:latin typeface="Roboto Medium" panose="02000000000000000000" pitchFamily="2" charset="0"/>
                <a:ea typeface="Roboto Medium" panose="02000000000000000000" pitchFamily="2" charset="0"/>
              </a:rPr>
              <a:t>– </a:t>
            </a:r>
            <a:r>
              <a:rPr lang="en-AU" sz="1200" b="0" i="0" u="sng" dirty="0" err="1">
                <a:solidFill>
                  <a:schemeClr val="tx1"/>
                </a:solidFill>
                <a:effectLst/>
                <a:latin typeface="Roboto Medium" panose="02000000000000000000" pitchFamily="2" charset="0"/>
                <a:ea typeface="Roboto Medium" panose="02000000000000000000" pitchFamily="2" charset="0"/>
              </a:rPr>
              <a:t>HBeAg</a:t>
            </a:r>
            <a:r>
              <a:rPr lang="en-AU" sz="1200" b="0" i="0" u="sng" dirty="0">
                <a:solidFill>
                  <a:schemeClr val="tx1"/>
                </a:solidFill>
                <a:effectLst/>
                <a:latin typeface="Roboto Medium" panose="02000000000000000000" pitchFamily="2" charset="0"/>
                <a:ea typeface="Roboto Medium" panose="02000000000000000000" pitchFamily="2" charset="0"/>
              </a:rPr>
              <a:t>-negative chronic hepatitis</a:t>
            </a:r>
            <a:endParaRPr lang="en-AU" sz="1200" b="0" i="0" u="none" strike="noStrike" dirty="0">
              <a:effectLst/>
              <a:latin typeface="Roboto Medium" panose="02000000000000000000" pitchFamily="2" charset="0"/>
              <a:ea typeface="Roboto Medium" panose="02000000000000000000" pitchFamily="2" charset="0"/>
            </a:endParaRPr>
          </a:p>
          <a:p>
            <a:pPr marL="285750" indent="-285750">
              <a:buFont typeface="Arial" panose="020B0604020202020204" pitchFamily="34" charset="0"/>
              <a:buChar char="•"/>
            </a:pPr>
            <a:r>
              <a:rPr lang="en-AU" sz="1200" b="0" kern="1200" dirty="0">
                <a:solidFill>
                  <a:schemeClr val="tx1"/>
                </a:solidFill>
                <a:effectLst/>
                <a:latin typeface="Roboto Light" panose="02000000000000000000" pitchFamily="2" charset="0"/>
                <a:ea typeface="Roboto Light" panose="02000000000000000000" pitchFamily="2" charset="0"/>
                <a:cs typeface="+mn-cs"/>
              </a:rPr>
              <a:t>HBV DNA high</a:t>
            </a:r>
            <a:r>
              <a:rPr lang="en-AU" sz="1200" baseline="30000" dirty="0">
                <a:solidFill>
                  <a:schemeClr val="tx1"/>
                </a:solidFill>
                <a:effectLst/>
                <a:latin typeface="Helvetica" pitchFamily="2" charset="0"/>
              </a:rPr>
              <a:t>†</a:t>
            </a:r>
            <a:r>
              <a:rPr lang="en-AU" sz="1200" b="0" kern="1200" dirty="0">
                <a:solidFill>
                  <a:schemeClr val="tx1"/>
                </a:solidFill>
                <a:effectLst/>
                <a:latin typeface="Roboto Light" panose="02000000000000000000" pitchFamily="2" charset="0"/>
                <a:ea typeface="Roboto Light" panose="02000000000000000000" pitchFamily="2" charset="0"/>
                <a:cs typeface="+mn-cs"/>
              </a:rPr>
              <a:t> (&gt;2000 IU/mL)</a:t>
            </a:r>
          </a:p>
          <a:p>
            <a:pPr marL="285750" lvl="0" indent="-285750">
              <a:buFont typeface="Arial" panose="020B0604020202020204" pitchFamily="34" charset="0"/>
              <a:buChar char="•"/>
            </a:pPr>
            <a:r>
              <a:rPr lang="en-AU" sz="1200" b="0" kern="1200" dirty="0">
                <a:solidFill>
                  <a:schemeClr val="tx1"/>
                </a:solidFill>
                <a:effectLst/>
                <a:latin typeface="Roboto Light" panose="02000000000000000000" pitchFamily="2" charset="0"/>
                <a:ea typeface="Roboto Light" panose="02000000000000000000" pitchFamily="2" charset="0"/>
                <a:cs typeface="+mn-cs"/>
              </a:rPr>
              <a:t>ALT: elevated (elevated is &gt;30 IU/L men; &gt;19 IU/L women)</a:t>
            </a:r>
          </a:p>
          <a:p>
            <a:pPr marL="285750" lvl="0" indent="-285750">
              <a:buFont typeface="Arial" panose="020B0604020202020204" pitchFamily="34" charset="0"/>
              <a:buChar char="•"/>
            </a:pPr>
            <a:r>
              <a:rPr lang="en-AU" sz="1200" b="0" kern="1200" dirty="0" err="1">
                <a:solidFill>
                  <a:schemeClr val="tx1"/>
                </a:solidFill>
                <a:effectLst/>
                <a:latin typeface="Roboto Light" panose="02000000000000000000" pitchFamily="2" charset="0"/>
                <a:ea typeface="Roboto Light" panose="02000000000000000000" pitchFamily="2" charset="0"/>
                <a:cs typeface="+mn-cs"/>
              </a:rPr>
              <a:t>HBeAg</a:t>
            </a:r>
            <a:r>
              <a:rPr lang="en-AU" sz="1200" b="0" kern="1200" dirty="0">
                <a:solidFill>
                  <a:schemeClr val="tx1"/>
                </a:solidFill>
                <a:effectLst/>
                <a:latin typeface="Roboto Light" panose="02000000000000000000" pitchFamily="2" charset="0"/>
                <a:ea typeface="Roboto Light" panose="02000000000000000000" pitchFamily="2" charset="0"/>
                <a:cs typeface="+mn-cs"/>
              </a:rPr>
              <a:t> negative</a:t>
            </a:r>
          </a:p>
          <a:p>
            <a:pPr marL="285750" lvl="0" indent="-285750">
              <a:buFont typeface="Arial" panose="020B0604020202020204" pitchFamily="34" charset="0"/>
              <a:buChar char="•"/>
            </a:pPr>
            <a:r>
              <a:rPr lang="en-AU" sz="1200" b="0" kern="1200" dirty="0">
                <a:solidFill>
                  <a:schemeClr val="tx1"/>
                </a:solidFill>
                <a:effectLst/>
                <a:latin typeface="Roboto Light" panose="02000000000000000000" pitchFamily="2" charset="0"/>
                <a:ea typeface="Roboto Light" panose="02000000000000000000" pitchFamily="2" charset="0"/>
                <a:cs typeface="+mn-cs"/>
              </a:rPr>
              <a:t>anti-</a:t>
            </a:r>
            <a:r>
              <a:rPr lang="en-AU" sz="1200" b="0" kern="1200" dirty="0" err="1">
                <a:solidFill>
                  <a:schemeClr val="tx1"/>
                </a:solidFill>
                <a:effectLst/>
                <a:latin typeface="Roboto Light" panose="02000000000000000000" pitchFamily="2" charset="0"/>
                <a:ea typeface="Roboto Light" panose="02000000000000000000" pitchFamily="2" charset="0"/>
                <a:cs typeface="+mn-cs"/>
              </a:rPr>
              <a:t>HBe</a:t>
            </a:r>
            <a:r>
              <a:rPr lang="en-AU" sz="1200" b="0" kern="1200" dirty="0">
                <a:solidFill>
                  <a:schemeClr val="tx1"/>
                </a:solidFill>
                <a:effectLst/>
                <a:latin typeface="Roboto Light" panose="02000000000000000000" pitchFamily="2" charset="0"/>
                <a:ea typeface="Roboto Light" panose="02000000000000000000" pitchFamily="2" charset="0"/>
                <a:cs typeface="+mn-cs"/>
              </a:rPr>
              <a:t> positive</a:t>
            </a:r>
          </a:p>
        </p:txBody>
      </p:sp>
      <p:sp>
        <p:nvSpPr>
          <p:cNvPr id="6" name="Rectangle: Rounded Corners 4">
            <a:extLst>
              <a:ext uri="{FF2B5EF4-FFF2-40B4-BE49-F238E27FC236}">
                <a16:creationId xmlns:a16="http://schemas.microsoft.com/office/drawing/2014/main" id="{0FE8A7F5-139F-EF9A-2CE9-710BF2ED6BF2}"/>
              </a:ext>
            </a:extLst>
          </p:cNvPr>
          <p:cNvSpPr/>
          <p:nvPr userDrawn="1"/>
        </p:nvSpPr>
        <p:spPr>
          <a:xfrm flipH="1">
            <a:off x="5713525" y="1212944"/>
            <a:ext cx="1756528" cy="3770574"/>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90C162AE-0D50-E3F6-5132-44268F74A2E3}"/>
              </a:ext>
            </a:extLst>
          </p:cNvPr>
          <p:cNvSpPr txBox="1"/>
          <p:nvPr userDrawn="1"/>
        </p:nvSpPr>
        <p:spPr>
          <a:xfrm>
            <a:off x="4161804" y="5565911"/>
            <a:ext cx="3420958" cy="1107996"/>
          </a:xfrm>
          <a:prstGeom prst="rect">
            <a:avLst/>
          </a:prstGeom>
          <a:noFill/>
        </p:spPr>
        <p:txBody>
          <a:bodyPr wrap="square" numCol="1" rtlCol="0">
            <a:spAutoFit/>
          </a:bodyPr>
          <a:lstStyle/>
          <a:p>
            <a:pPr marL="0" algn="l" rtl="0" eaLnBrk="1" fontAlgn="t" latinLnBrk="0" hangingPunct="1">
              <a:spcBef>
                <a:spcPts val="0"/>
              </a:spcBef>
              <a:spcAft>
                <a:spcPts val="0"/>
              </a:spcAft>
            </a:pPr>
            <a:r>
              <a:rPr lang="en-US" sz="1200" b="0" i="0" u="sng" strike="noStrike" kern="1200" dirty="0">
                <a:solidFill>
                  <a:srgbClr val="000000"/>
                </a:solidFill>
                <a:effectLst/>
                <a:latin typeface="Roboto Medium" panose="02000000000000000000" pitchFamily="2" charset="0"/>
                <a:ea typeface="Roboto Medium" panose="02000000000000000000" pitchFamily="2" charset="0"/>
              </a:rPr>
              <a:t>Clinical Management</a:t>
            </a:r>
            <a:endParaRPr lang="en-AU" sz="1200" b="0" i="0" u="none" strike="noStrike" dirty="0">
              <a:effectLst/>
              <a:latin typeface="Roboto Medium" panose="02000000000000000000" pitchFamily="2" charset="0"/>
              <a:ea typeface="Roboto Medium" panose="02000000000000000000" pitchFamily="2" charset="0"/>
            </a:endParaRPr>
          </a:p>
          <a:p>
            <a:r>
              <a:rPr lang="en-US" sz="1200" b="0" kern="1200" dirty="0">
                <a:solidFill>
                  <a:schemeClr val="tx1"/>
                </a:solidFill>
                <a:effectLst/>
                <a:latin typeface="Roboto Light" panose="02000000000000000000" pitchFamily="2" charset="0"/>
                <a:ea typeface="Roboto Light" panose="02000000000000000000" pitchFamily="2" charset="0"/>
                <a:cs typeface="+mn-cs"/>
              </a:rPr>
              <a:t>Risk of progression to cirrhosis and HCC.</a:t>
            </a:r>
            <a:endParaRPr lang="en-AU" sz="1200" b="0" kern="1200" dirty="0">
              <a:solidFill>
                <a:schemeClr val="tx1"/>
              </a:solidFill>
              <a:effectLst/>
              <a:latin typeface="Roboto Light" panose="02000000000000000000" pitchFamily="2" charset="0"/>
              <a:ea typeface="Roboto Light" panose="02000000000000000000" pitchFamily="2" charset="0"/>
              <a:cs typeface="+mn-cs"/>
            </a:endParaRPr>
          </a:p>
          <a:p>
            <a:r>
              <a:rPr lang="en-US" sz="1200" b="0" i="0" kern="1200" dirty="0">
                <a:solidFill>
                  <a:schemeClr val="tx1"/>
                </a:solidFill>
                <a:effectLst/>
                <a:latin typeface="Roboto Light" panose="02000000000000000000" pitchFamily="2" charset="0"/>
                <a:ea typeface="Roboto Light" panose="02000000000000000000" pitchFamily="2" charset="0"/>
                <a:cs typeface="+mn-cs"/>
              </a:rPr>
              <a:t>Refer to s100 community prescriber or specialist for consideration of treatment.</a:t>
            </a:r>
          </a:p>
          <a:p>
            <a:endParaRPr lang="en-US" sz="600" b="0" i="0" kern="1200" dirty="0">
              <a:solidFill>
                <a:schemeClr val="tx1"/>
              </a:solidFill>
              <a:effectLst/>
              <a:latin typeface="Roboto Light" panose="02000000000000000000" pitchFamily="2" charset="0"/>
              <a:ea typeface="Roboto Light" panose="02000000000000000000" pitchFamily="2" charset="0"/>
              <a:cs typeface="+mn-cs"/>
            </a:endParaRPr>
          </a:p>
          <a:p>
            <a:r>
              <a:rPr lang="en-AU" sz="600" b="0" i="0" dirty="0">
                <a:solidFill>
                  <a:schemeClr val="tx1"/>
                </a:solidFill>
                <a:effectLst/>
                <a:latin typeface="Roboto Light" panose="02000000000000000000" pitchFamily="2" charset="0"/>
                <a:ea typeface="Roboto Light" panose="02000000000000000000" pitchFamily="2" charset="0"/>
              </a:rPr>
              <a:t>† Medicare covers HBV DNA testing once per year for patients not on treatment and 4 times per year for patient on treatment.</a:t>
            </a:r>
            <a:endParaRPr lang="en-AU" sz="600" b="1" kern="1200" dirty="0">
              <a:solidFill>
                <a:schemeClr val="tx1"/>
              </a:solidFill>
              <a:effectLst/>
              <a:latin typeface="Roboto Light"/>
              <a:ea typeface="Roboto Light"/>
              <a:cs typeface="+mn-cs"/>
            </a:endParaRPr>
          </a:p>
        </p:txBody>
      </p:sp>
      <p:grpSp>
        <p:nvGrpSpPr>
          <p:cNvPr id="2" name="Group 1">
            <a:extLst>
              <a:ext uri="{FF2B5EF4-FFF2-40B4-BE49-F238E27FC236}">
                <a16:creationId xmlns:a16="http://schemas.microsoft.com/office/drawing/2014/main" id="{3F1461E6-45DF-4B37-A2DC-FABCBCFB415C}"/>
              </a:ext>
            </a:extLst>
          </p:cNvPr>
          <p:cNvGrpSpPr/>
          <p:nvPr userDrawn="1"/>
        </p:nvGrpSpPr>
        <p:grpSpPr>
          <a:xfrm>
            <a:off x="9316280" y="4272825"/>
            <a:ext cx="2110975" cy="365125"/>
            <a:chOff x="350520" y="5819961"/>
            <a:chExt cx="2110975" cy="365125"/>
          </a:xfrm>
        </p:grpSpPr>
        <p:pic>
          <p:nvPicPr>
            <p:cNvPr id="14" name="Picture 13" descr="Rectangle&#10;&#10;Description automatically generated with medium confidence">
              <a:extLst>
                <a:ext uri="{FF2B5EF4-FFF2-40B4-BE49-F238E27FC236}">
                  <a16:creationId xmlns:a16="http://schemas.microsoft.com/office/drawing/2014/main" id="{8BD96320-8786-BA1E-F8DA-208E3B9769C9}"/>
                </a:ext>
              </a:extLst>
            </p:cNvPr>
            <p:cNvPicPr>
              <a:picLocks noChangeAspect="1"/>
            </p:cNvPicPr>
            <p:nvPr userDrawn="1"/>
          </p:nvPicPr>
          <p:blipFill>
            <a:blip r:embed="rId5"/>
            <a:stretch>
              <a:fillRect/>
            </a:stretch>
          </p:blipFill>
          <p:spPr>
            <a:xfrm>
              <a:off x="350520" y="5819961"/>
              <a:ext cx="2110975" cy="365125"/>
            </a:xfrm>
            <a:prstGeom prst="rect">
              <a:avLst/>
            </a:prstGeom>
          </p:spPr>
        </p:pic>
        <p:sp>
          <p:nvSpPr>
            <p:cNvPr id="17" name="TextBox 16">
              <a:extLst>
                <a:ext uri="{FF2B5EF4-FFF2-40B4-BE49-F238E27FC236}">
                  <a16:creationId xmlns:a16="http://schemas.microsoft.com/office/drawing/2014/main" id="{43FA755B-54D8-F8CF-E1CD-074DE3530743}"/>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6"/>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
        <p:nvSpPr>
          <p:cNvPr id="10" name="TextBox 9">
            <a:extLst>
              <a:ext uri="{FF2B5EF4-FFF2-40B4-BE49-F238E27FC236}">
                <a16:creationId xmlns:a16="http://schemas.microsoft.com/office/drawing/2014/main" id="{E99C54A8-9B7F-C4D4-9784-93B507845664}"/>
              </a:ext>
            </a:extLst>
          </p:cNvPr>
          <p:cNvSpPr txBox="1"/>
          <p:nvPr userDrawn="1"/>
        </p:nvSpPr>
        <p:spPr>
          <a:xfrm>
            <a:off x="360322" y="5043566"/>
            <a:ext cx="175482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effectLst/>
                <a:latin typeface="Roboto" panose="02000000000000000000" pitchFamily="2"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infection (Immune tolerance)</a:t>
            </a:r>
          </a:p>
        </p:txBody>
      </p:sp>
      <p:sp>
        <p:nvSpPr>
          <p:cNvPr id="18" name="TextBox 17">
            <a:extLst>
              <a:ext uri="{FF2B5EF4-FFF2-40B4-BE49-F238E27FC236}">
                <a16:creationId xmlns:a16="http://schemas.microsoft.com/office/drawing/2014/main" id="{3C446E64-B842-8E29-5ADC-E6C190B1AD90}"/>
              </a:ext>
            </a:extLst>
          </p:cNvPr>
          <p:cNvSpPr txBox="1"/>
          <p:nvPr userDrawn="1"/>
        </p:nvSpPr>
        <p:spPr>
          <a:xfrm>
            <a:off x="2177180" y="5043566"/>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2.</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hepatitis (Immune clearance)</a:t>
            </a:r>
          </a:p>
        </p:txBody>
      </p:sp>
      <p:sp>
        <p:nvSpPr>
          <p:cNvPr id="19" name="TextBox 18">
            <a:extLst>
              <a:ext uri="{FF2B5EF4-FFF2-40B4-BE49-F238E27FC236}">
                <a16:creationId xmlns:a16="http://schemas.microsoft.com/office/drawing/2014/main" id="{523945B8-F9C7-2C6D-12F0-EDE4481E00CC}"/>
              </a:ext>
            </a:extLst>
          </p:cNvPr>
          <p:cNvSpPr txBox="1"/>
          <p:nvPr userDrawn="1"/>
        </p:nvSpPr>
        <p:spPr>
          <a:xfrm>
            <a:off x="3956161" y="505089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3.</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infection (Immune control)</a:t>
            </a:r>
          </a:p>
        </p:txBody>
      </p:sp>
      <p:sp>
        <p:nvSpPr>
          <p:cNvPr id="20" name="TextBox 19">
            <a:extLst>
              <a:ext uri="{FF2B5EF4-FFF2-40B4-BE49-F238E27FC236}">
                <a16:creationId xmlns:a16="http://schemas.microsoft.com/office/drawing/2014/main" id="{0C3125C9-B872-F1F7-78E1-1B10F5CCFE7E}"/>
              </a:ext>
            </a:extLst>
          </p:cNvPr>
          <p:cNvSpPr txBox="1"/>
          <p:nvPr userDrawn="1"/>
        </p:nvSpPr>
        <p:spPr>
          <a:xfrm>
            <a:off x="5748866" y="5040046"/>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4.</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hepatitis (Immune escape)</a:t>
            </a:r>
          </a:p>
        </p:txBody>
      </p:sp>
    </p:spTree>
    <p:extLst>
      <p:ext uri="{BB962C8B-B14F-4D97-AF65-F5344CB8AC3E}">
        <p14:creationId xmlns:p14="http://schemas.microsoft.com/office/powerpoint/2010/main" val="31872821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Ongoing monitor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672223"/>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B69323B-670F-4C9C-569C-FBC3CAA81008}"/>
              </a:ext>
            </a:extLst>
          </p:cNvPr>
          <p:cNvSpPr/>
          <p:nvPr userDrawn="1"/>
        </p:nvSpPr>
        <p:spPr>
          <a:xfrm>
            <a:off x="8231176" y="4331272"/>
            <a:ext cx="3207290" cy="1684517"/>
          </a:xfrm>
          <a:prstGeom prst="rect">
            <a:avLst/>
          </a:prstGeom>
          <a:solidFill>
            <a:srgbClr val="00B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3C8C2B6-1507-10E3-3171-C245812295AB}"/>
              </a:ext>
            </a:extLst>
          </p:cNvPr>
          <p:cNvPicPr>
            <a:picLocks noChangeAspect="1"/>
          </p:cNvPicPr>
          <p:nvPr userDrawn="1"/>
        </p:nvPicPr>
        <p:blipFill>
          <a:blip r:embed="rId2"/>
          <a:srcRect/>
          <a:stretch/>
        </p:blipFill>
        <p:spPr>
          <a:xfrm>
            <a:off x="8231176" y="1868465"/>
            <a:ext cx="3199511" cy="2205657"/>
          </a:xfrm>
          <a:prstGeom prst="rect">
            <a:avLst/>
          </a:prstGeom>
        </p:spPr>
      </p:pic>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3"/>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6. </a:t>
            </a:r>
            <a:r>
              <a:rPr lang="en-AU" sz="2800" dirty="0">
                <a:effectLst/>
                <a:latin typeface="Roboto Light" panose="02000000000000000000" pitchFamily="2" charset="0"/>
              </a:rPr>
              <a:t>Ongoing monitoring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800" dirty="0">
              <a:effectLst/>
              <a:latin typeface="Roboto Light" panose="02000000000000000000" pitchFamily="2" charset="0"/>
            </a:endParaRPr>
          </a:p>
        </p:txBody>
      </p:sp>
      <p:sp>
        <p:nvSpPr>
          <p:cNvPr id="9" name="Rectangle: Rounded Corners 4">
            <a:extLst>
              <a:ext uri="{FF2B5EF4-FFF2-40B4-BE49-F238E27FC236}">
                <a16:creationId xmlns:a16="http://schemas.microsoft.com/office/drawing/2014/main" id="{05F66E56-2FDE-7258-CBE3-A942E965CADF}"/>
              </a:ext>
            </a:extLst>
          </p:cNvPr>
          <p:cNvSpPr/>
          <p:nvPr userDrawn="1"/>
        </p:nvSpPr>
        <p:spPr>
          <a:xfrm>
            <a:off x="9830931" y="1997177"/>
            <a:ext cx="1565202" cy="1431823"/>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02 April 2025</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id="{3B31A0E4-92A3-4D55-4EBD-19AB1FA09BE4}"/>
              </a:ext>
            </a:extLst>
          </p:cNvPr>
          <p:cNvSpPr txBox="1"/>
          <p:nvPr userDrawn="1"/>
        </p:nvSpPr>
        <p:spPr>
          <a:xfrm>
            <a:off x="9537476" y="4594276"/>
            <a:ext cx="1695295" cy="1200329"/>
          </a:xfrm>
          <a:prstGeom prst="rect">
            <a:avLst/>
          </a:prstGeom>
          <a:noFill/>
        </p:spPr>
        <p:txBody>
          <a:bodyPr wrap="square">
            <a:spAutoFit/>
          </a:bodyPr>
          <a:lstStyle/>
          <a:p>
            <a:r>
              <a:rPr lang="en-AU" sz="1200" i="1" dirty="0">
                <a:solidFill>
                  <a:schemeClr val="bg1"/>
                </a:solidFill>
                <a:effectLst/>
                <a:latin typeface="Roboto" panose="02000000000000000000" pitchFamily="2" charset="0"/>
              </a:rPr>
              <a:t>Regular monitoring is required to identify virological response, resistance and hepatitis flares, and to encourage adherence.</a:t>
            </a:r>
            <a:endParaRPr lang="en-AU" sz="1200" dirty="0">
              <a:solidFill>
                <a:schemeClr val="bg1"/>
              </a:solidFill>
              <a:effectLst/>
              <a:latin typeface="Roboto" panose="02000000000000000000" pitchFamily="2" charset="0"/>
            </a:endParaRPr>
          </a:p>
        </p:txBody>
      </p:sp>
      <p:pic>
        <p:nvPicPr>
          <p:cNvPr id="18" name="Picture 17" descr="Icon&#10;&#10;Description automatically generated">
            <a:extLst>
              <a:ext uri="{FF2B5EF4-FFF2-40B4-BE49-F238E27FC236}">
                <a16:creationId xmlns:a16="http://schemas.microsoft.com/office/drawing/2014/main" id="{9D15E741-6900-9155-46F8-16526B349197}"/>
              </a:ext>
            </a:extLst>
          </p:cNvPr>
          <p:cNvPicPr>
            <a:picLocks noChangeAspect="1"/>
          </p:cNvPicPr>
          <p:nvPr userDrawn="1"/>
        </p:nvPicPr>
        <p:blipFill>
          <a:blip r:embed="rId4"/>
          <a:stretch>
            <a:fillRect/>
          </a:stretch>
        </p:blipFill>
        <p:spPr>
          <a:xfrm>
            <a:off x="8487422" y="4586910"/>
            <a:ext cx="873234" cy="726239"/>
          </a:xfrm>
          <a:prstGeom prst="rect">
            <a:avLst/>
          </a:prstGeom>
        </p:spPr>
      </p:pic>
      <p:graphicFrame>
        <p:nvGraphicFramePr>
          <p:cNvPr id="19" name="Table 5">
            <a:extLst>
              <a:ext uri="{FF2B5EF4-FFF2-40B4-BE49-F238E27FC236}">
                <a16:creationId xmlns:a16="http://schemas.microsoft.com/office/drawing/2014/main" id="{8EEA16D6-F21B-A65B-2421-8734FACF8853}"/>
              </a:ext>
            </a:extLst>
          </p:cNvPr>
          <p:cNvGraphicFramePr>
            <a:graphicFrameLocks noGrp="1"/>
          </p:cNvGraphicFramePr>
          <p:nvPr userDrawn="1">
            <p:extLst>
              <p:ext uri="{D42A27DB-BD31-4B8C-83A1-F6EECF244321}">
                <p14:modId xmlns:p14="http://schemas.microsoft.com/office/powerpoint/2010/main" val="4292676928"/>
              </p:ext>
            </p:extLst>
          </p:nvPr>
        </p:nvGraphicFramePr>
        <p:xfrm>
          <a:off x="549058" y="1540041"/>
          <a:ext cx="6968273" cy="4076700"/>
        </p:xfrm>
        <a:graphic>
          <a:graphicData uri="http://schemas.openxmlformats.org/drawingml/2006/table">
            <a:tbl>
              <a:tblPr firstRow="1" bandRow="1">
                <a:tableStyleId>{5C22544A-7EE6-4342-B048-85BDC9FD1C3A}</a:tableStyleId>
              </a:tblPr>
              <a:tblGrid>
                <a:gridCol w="1732129">
                  <a:extLst>
                    <a:ext uri="{9D8B030D-6E8A-4147-A177-3AD203B41FA5}">
                      <a16:colId xmlns:a16="http://schemas.microsoft.com/office/drawing/2014/main" val="2811095496"/>
                    </a:ext>
                  </a:extLst>
                </a:gridCol>
                <a:gridCol w="2550695">
                  <a:extLst>
                    <a:ext uri="{9D8B030D-6E8A-4147-A177-3AD203B41FA5}">
                      <a16:colId xmlns:a16="http://schemas.microsoft.com/office/drawing/2014/main" val="1317667972"/>
                    </a:ext>
                  </a:extLst>
                </a:gridCol>
                <a:gridCol w="2685449">
                  <a:extLst>
                    <a:ext uri="{9D8B030D-6E8A-4147-A177-3AD203B41FA5}">
                      <a16:colId xmlns:a16="http://schemas.microsoft.com/office/drawing/2014/main" val="3551332000"/>
                    </a:ext>
                  </a:extLst>
                </a:gridCol>
              </a:tblGrid>
              <a:tr h="0">
                <a:tc>
                  <a:txBody>
                    <a:bodyPr/>
                    <a:lstStyle/>
                    <a:p>
                      <a:r>
                        <a:rPr lang="en-AU" sz="1200" b="0" i="0" dirty="0">
                          <a:solidFill>
                            <a:srgbClr val="042145"/>
                          </a:solidFill>
                          <a:effectLst/>
                          <a:latin typeface="Roboto Medium" panose="02000000000000000000" pitchFamily="2" charset="0"/>
                          <a:ea typeface="Roboto Medium" panose="02000000000000000000" pitchFamily="2" charset="0"/>
                        </a:rPr>
                        <a:t>Indication</a:t>
                      </a:r>
                    </a:p>
                  </a:txBody>
                  <a:tcPr marL="190500" marR="190500" marT="190500" marB="190500" anchor="ctr">
                    <a:solidFill>
                      <a:srgbClr val="91C5EA">
                        <a:alpha val="28733"/>
                      </a:srgbClr>
                    </a:solidFill>
                  </a:tcPr>
                </a:tc>
                <a:tc>
                  <a:txBody>
                    <a:bodyPr/>
                    <a:lstStyle/>
                    <a:p>
                      <a:r>
                        <a:rPr lang="en-AU" sz="1200" b="0" i="0" dirty="0">
                          <a:solidFill>
                            <a:srgbClr val="042145"/>
                          </a:solidFill>
                          <a:effectLst/>
                          <a:latin typeface="Roboto Medium" panose="02000000000000000000" pitchFamily="2" charset="0"/>
                          <a:ea typeface="Roboto Medium" panose="02000000000000000000" pitchFamily="2" charset="0"/>
                        </a:rPr>
                        <a:t>Monitoring specific to phase</a:t>
                      </a:r>
                    </a:p>
                  </a:txBody>
                  <a:tcPr marL="190500" marR="190500" marT="190500" marB="190500" anchor="ctr">
                    <a:solidFill>
                      <a:srgbClr val="91C5EA">
                        <a:alpha val="28733"/>
                      </a:srgbClr>
                    </a:solidFill>
                  </a:tcPr>
                </a:tc>
                <a:tc>
                  <a:txBody>
                    <a:bodyPr/>
                    <a:lstStyle/>
                    <a:p>
                      <a:r>
                        <a:rPr lang="en-AU" sz="1200" b="0" i="0" dirty="0">
                          <a:solidFill>
                            <a:srgbClr val="042145"/>
                          </a:solidFill>
                          <a:effectLst/>
                          <a:latin typeface="Roboto Medium" panose="02000000000000000000" pitchFamily="2" charset="0"/>
                          <a:ea typeface="Roboto Medium" panose="02000000000000000000" pitchFamily="2" charset="0"/>
                        </a:rPr>
                        <a:t>PLUS, monitoring for all phases</a:t>
                      </a:r>
                    </a:p>
                  </a:txBody>
                  <a:tcPr marL="190500" marR="190500" marT="190500" marB="190500" anchor="ctr">
                    <a:solidFill>
                      <a:srgbClr val="91C5EA">
                        <a:alpha val="28733"/>
                      </a:srgbClr>
                    </a:solidFill>
                  </a:tcPr>
                </a:tc>
                <a:extLst>
                  <a:ext uri="{0D108BD9-81ED-4DB2-BD59-A6C34878D82A}">
                    <a16:rowId xmlns:a16="http://schemas.microsoft.com/office/drawing/2014/main" val="1984340480"/>
                  </a:ext>
                </a:extLst>
              </a:tr>
              <a:tr h="0">
                <a:tc>
                  <a:txBody>
                    <a:bodyPr/>
                    <a:lstStyle/>
                    <a:p>
                      <a:r>
                        <a:rPr lang="en-AU" sz="1200" b="0" i="0" dirty="0">
                          <a:solidFill>
                            <a:schemeClr val="tx1"/>
                          </a:solidFill>
                          <a:effectLst/>
                          <a:latin typeface="Roboto Light" panose="02000000000000000000" pitchFamily="2" charset="0"/>
                          <a:ea typeface="Roboto Light" panose="02000000000000000000" pitchFamily="2" charset="0"/>
                        </a:rPr>
                        <a:t>1. </a:t>
                      </a:r>
                    </a:p>
                    <a:p>
                      <a:r>
                        <a:rPr lang="en-AU" sz="1200" b="0" i="0" dirty="0" err="1">
                          <a:solidFill>
                            <a:schemeClr val="tx1"/>
                          </a:solidFill>
                          <a:effectLst/>
                          <a:latin typeface="Roboto Light" panose="02000000000000000000" pitchFamily="2" charset="0"/>
                          <a:ea typeface="Roboto Light" panose="02000000000000000000" pitchFamily="2" charset="0"/>
                        </a:rPr>
                        <a:t>HBeAg</a:t>
                      </a:r>
                      <a:r>
                        <a:rPr lang="en-AU" sz="1200" b="0" i="0" dirty="0">
                          <a:solidFill>
                            <a:schemeClr val="tx1"/>
                          </a:solidFill>
                          <a:effectLst/>
                          <a:latin typeface="Roboto Light" panose="02000000000000000000" pitchFamily="2" charset="0"/>
                          <a:ea typeface="Roboto Light" panose="02000000000000000000" pitchFamily="2" charset="0"/>
                        </a:rPr>
                        <a:t>-positive chronic infection (Immune tolerance)</a:t>
                      </a:r>
                    </a:p>
                  </a:txBody>
                  <a:tcPr marL="190500" marR="190500" marT="190500" marB="190500" anchor="ctr">
                    <a:solidFill>
                      <a:schemeClr val="bg1">
                        <a:lumMod val="85000"/>
                        <a:alpha val="32000"/>
                      </a:schemeClr>
                    </a:solidFill>
                  </a:tcPr>
                </a:tc>
                <a:tc>
                  <a:txBody>
                    <a:bodyPr/>
                    <a:lstStyle/>
                    <a:p>
                      <a:pPr marL="171450" indent="-171450">
                        <a:spcBef>
                          <a:spcPts val="300"/>
                        </a:spcBef>
                        <a:buFont typeface="Arial" panose="020B0604020202020204" pitchFamily="34" charset="0"/>
                        <a:buChar char="•"/>
                      </a:pPr>
                      <a:r>
                        <a:rPr lang="en-AU" sz="1200" b="0" i="0" dirty="0">
                          <a:solidFill>
                            <a:schemeClr val="tx1"/>
                          </a:solidFill>
                          <a:effectLst/>
                          <a:latin typeface="Roboto Light" panose="02000000000000000000" pitchFamily="2" charset="0"/>
                          <a:ea typeface="Roboto Light" panose="02000000000000000000" pitchFamily="2" charset="0"/>
                        </a:rPr>
                        <a:t>Liver function tests </a:t>
                      </a:r>
                      <a:br>
                        <a:rPr lang="en-AU" sz="1200" b="0" i="0" dirty="0">
                          <a:solidFill>
                            <a:schemeClr val="tx1"/>
                          </a:solidFill>
                          <a:effectLst/>
                          <a:latin typeface="Roboto Light" panose="02000000000000000000" pitchFamily="2" charset="0"/>
                          <a:ea typeface="Roboto Light" panose="02000000000000000000" pitchFamily="2" charset="0"/>
                        </a:rPr>
                      </a:br>
                      <a:r>
                        <a:rPr lang="en-AU" sz="1200" b="0" i="0" dirty="0">
                          <a:solidFill>
                            <a:schemeClr val="tx1"/>
                          </a:solidFill>
                          <a:effectLst/>
                          <a:latin typeface="Roboto Light" panose="02000000000000000000" pitchFamily="2" charset="0"/>
                          <a:ea typeface="Roboto Light" panose="02000000000000000000" pitchFamily="2" charset="0"/>
                        </a:rPr>
                        <a:t>(6-monthly)</a:t>
                      </a:r>
                    </a:p>
                    <a:p>
                      <a:pPr marL="171450" indent="-171450">
                        <a:spcBef>
                          <a:spcPts val="300"/>
                        </a:spcBef>
                        <a:buFont typeface="Arial" panose="020B0604020202020204" pitchFamily="34" charset="0"/>
                        <a:buChar char="•"/>
                      </a:pPr>
                      <a:r>
                        <a:rPr lang="en-AU" sz="1200" b="0" i="0" dirty="0">
                          <a:solidFill>
                            <a:schemeClr val="tx1"/>
                          </a:solidFill>
                          <a:effectLst/>
                          <a:latin typeface="Roboto Light" panose="02000000000000000000" pitchFamily="2" charset="0"/>
                          <a:ea typeface="Roboto Light" panose="02000000000000000000" pitchFamily="2" charset="0"/>
                        </a:rPr>
                        <a:t>HBV DNA</a:t>
                      </a:r>
                      <a:r>
                        <a:rPr lang="en-AU" sz="1200" baseline="30000" dirty="0">
                          <a:solidFill>
                            <a:schemeClr val="tx1"/>
                          </a:solidFill>
                          <a:effectLst/>
                          <a:latin typeface="Helvetica" pitchFamily="2" charset="0"/>
                        </a:rPr>
                        <a:t>†</a:t>
                      </a:r>
                      <a:r>
                        <a:rPr lang="en-AU" sz="1200" b="0" i="0" dirty="0">
                          <a:solidFill>
                            <a:schemeClr val="tx1"/>
                          </a:solidFill>
                          <a:effectLst/>
                          <a:latin typeface="Roboto Light" panose="02000000000000000000" pitchFamily="2" charset="0"/>
                          <a:ea typeface="Roboto Light" panose="02000000000000000000" pitchFamily="2" charset="0"/>
                        </a:rPr>
                        <a:t> </a:t>
                      </a:r>
                      <a:br>
                        <a:rPr lang="en-AU" sz="1200" b="0" i="0" dirty="0">
                          <a:solidFill>
                            <a:schemeClr val="tx1"/>
                          </a:solidFill>
                          <a:effectLst/>
                          <a:latin typeface="Roboto Light" panose="02000000000000000000" pitchFamily="2" charset="0"/>
                          <a:ea typeface="Roboto Light" panose="02000000000000000000" pitchFamily="2" charset="0"/>
                        </a:rPr>
                      </a:br>
                      <a:r>
                        <a:rPr lang="en-AU" sz="1200" b="0" i="0" dirty="0">
                          <a:solidFill>
                            <a:schemeClr val="tx1"/>
                          </a:solidFill>
                          <a:effectLst/>
                          <a:latin typeface="Roboto Light" panose="02000000000000000000" pitchFamily="2" charset="0"/>
                          <a:ea typeface="Roboto Light" panose="02000000000000000000" pitchFamily="2" charset="0"/>
                        </a:rPr>
                        <a:t>(12-monthly)</a:t>
                      </a:r>
                    </a:p>
                    <a:p>
                      <a:pPr marL="171450" indent="-171450">
                        <a:spcBef>
                          <a:spcPts val="300"/>
                        </a:spcBef>
                        <a:buFont typeface="Arial" panose="020B0604020202020204" pitchFamily="34" charset="0"/>
                        <a:buChar char="•"/>
                      </a:pPr>
                      <a:r>
                        <a:rPr lang="en-AU" sz="1200" b="0" i="0" dirty="0" err="1">
                          <a:solidFill>
                            <a:schemeClr val="tx1"/>
                          </a:solidFill>
                          <a:effectLst/>
                          <a:latin typeface="Roboto Light" panose="02000000000000000000" pitchFamily="2" charset="0"/>
                          <a:ea typeface="Roboto Light" panose="02000000000000000000" pitchFamily="2" charset="0"/>
                        </a:rPr>
                        <a:t>HBeAg</a:t>
                      </a:r>
                      <a:r>
                        <a:rPr lang="en-AU" sz="1200" b="0" i="0" dirty="0">
                          <a:solidFill>
                            <a:schemeClr val="tx1"/>
                          </a:solidFill>
                          <a:effectLst/>
                          <a:latin typeface="Roboto Light" panose="02000000000000000000" pitchFamily="2" charset="0"/>
                          <a:ea typeface="Roboto Light" panose="02000000000000000000" pitchFamily="2" charset="0"/>
                        </a:rPr>
                        <a:t> and anti-</a:t>
                      </a:r>
                      <a:r>
                        <a:rPr lang="en-AU" sz="1200" b="0" i="0" dirty="0" err="1">
                          <a:solidFill>
                            <a:schemeClr val="tx1"/>
                          </a:solidFill>
                          <a:effectLst/>
                          <a:latin typeface="Roboto Light" panose="02000000000000000000" pitchFamily="2" charset="0"/>
                          <a:ea typeface="Roboto Light" panose="02000000000000000000" pitchFamily="2" charset="0"/>
                        </a:rPr>
                        <a:t>HBe</a:t>
                      </a:r>
                      <a:r>
                        <a:rPr lang="en-AU" sz="1200" b="0" i="0" dirty="0">
                          <a:solidFill>
                            <a:schemeClr val="tx1"/>
                          </a:solidFill>
                          <a:effectLst/>
                          <a:latin typeface="Roboto Light" panose="02000000000000000000" pitchFamily="2" charset="0"/>
                          <a:ea typeface="Roboto Light" panose="02000000000000000000" pitchFamily="2" charset="0"/>
                        </a:rPr>
                        <a:t> </a:t>
                      </a:r>
                      <a:br>
                        <a:rPr lang="en-AU" sz="1200" b="0" i="0" dirty="0">
                          <a:solidFill>
                            <a:schemeClr val="tx1"/>
                          </a:solidFill>
                          <a:effectLst/>
                          <a:latin typeface="Roboto Light" panose="02000000000000000000" pitchFamily="2" charset="0"/>
                          <a:ea typeface="Roboto Light" panose="02000000000000000000" pitchFamily="2" charset="0"/>
                        </a:rPr>
                      </a:br>
                      <a:r>
                        <a:rPr lang="en-AU" sz="1200" b="0" i="0" dirty="0">
                          <a:solidFill>
                            <a:schemeClr val="tx1"/>
                          </a:solidFill>
                          <a:effectLst/>
                          <a:latin typeface="Roboto Light" panose="02000000000000000000" pitchFamily="2" charset="0"/>
                          <a:ea typeface="Roboto Light" panose="02000000000000000000" pitchFamily="2" charset="0"/>
                        </a:rPr>
                        <a:t>(6-12 monthly)</a:t>
                      </a:r>
                    </a:p>
                    <a:p>
                      <a:pPr marL="171450" indent="-171450">
                        <a:spcBef>
                          <a:spcPts val="300"/>
                        </a:spcBef>
                        <a:buFont typeface="Arial" panose="020B0604020202020204" pitchFamily="34" charset="0"/>
                        <a:buChar char="•"/>
                      </a:pPr>
                      <a:r>
                        <a:rPr lang="en-AU" sz="1200" b="0" i="0" dirty="0">
                          <a:solidFill>
                            <a:schemeClr val="tx1"/>
                          </a:solidFill>
                          <a:effectLst/>
                          <a:latin typeface="Roboto Light" panose="02000000000000000000" pitchFamily="2" charset="0"/>
                          <a:ea typeface="Roboto Light" panose="02000000000000000000" pitchFamily="2" charset="0"/>
                        </a:rPr>
                        <a:t>Assess for liver fibrosis </a:t>
                      </a:r>
                      <a:br>
                        <a:rPr lang="en-AU" sz="1200" b="0" i="0" dirty="0">
                          <a:solidFill>
                            <a:schemeClr val="tx1"/>
                          </a:solidFill>
                          <a:effectLst/>
                          <a:latin typeface="Roboto Light" panose="02000000000000000000" pitchFamily="2" charset="0"/>
                          <a:ea typeface="Roboto Light" panose="02000000000000000000" pitchFamily="2" charset="0"/>
                        </a:rPr>
                      </a:br>
                      <a:r>
                        <a:rPr lang="en-AU" sz="1200" b="0" i="0" dirty="0">
                          <a:solidFill>
                            <a:schemeClr val="tx1"/>
                          </a:solidFill>
                          <a:effectLst/>
                          <a:latin typeface="Roboto Light" panose="02000000000000000000" pitchFamily="2" charset="0"/>
                          <a:ea typeface="Roboto Light" panose="02000000000000000000" pitchFamily="2" charset="0"/>
                        </a:rPr>
                        <a:t>(12-monthly)</a:t>
                      </a:r>
                    </a:p>
                  </a:txBody>
                  <a:tcPr marL="190500" marR="190500" marT="190500" marB="190500" anchor="ctr">
                    <a:solidFill>
                      <a:schemeClr val="bg1">
                        <a:lumMod val="85000"/>
                        <a:alpha val="32000"/>
                      </a:schemeClr>
                    </a:solidFill>
                  </a:tcPr>
                </a:tc>
                <a:tc rowSpan="2">
                  <a:txBody>
                    <a:bodyPr/>
                    <a:lstStyle/>
                    <a:p>
                      <a:pPr marL="171450" indent="-171450">
                        <a:buFont typeface="Arial" panose="020B0604020202020204" pitchFamily="34" charset="0"/>
                        <a:buChar char="•"/>
                      </a:pPr>
                      <a:r>
                        <a:rPr lang="en-AU" sz="1200" b="0" i="0" dirty="0">
                          <a:solidFill>
                            <a:schemeClr val="tx1"/>
                          </a:solidFill>
                          <a:effectLst/>
                          <a:latin typeface="Roboto Light" panose="02000000000000000000" pitchFamily="2" charset="0"/>
                          <a:ea typeface="Roboto Light" panose="02000000000000000000" pitchFamily="2" charset="0"/>
                        </a:rPr>
                        <a:t>Periodic review of household contacts and sexual partners where appropriate</a:t>
                      </a:r>
                    </a:p>
                    <a:p>
                      <a:pPr marL="171450" indent="-171450">
                        <a:buFont typeface="Arial" panose="020B0604020202020204" pitchFamily="34" charset="0"/>
                        <a:buChar char="•"/>
                      </a:pPr>
                      <a:endParaRPr lang="en-AU" sz="1200" b="0" i="0" dirty="0">
                        <a:solidFill>
                          <a:schemeClr val="tx1"/>
                        </a:solidFill>
                        <a:effectLst/>
                        <a:latin typeface="Roboto Light" panose="02000000000000000000" pitchFamily="2" charset="0"/>
                        <a:ea typeface="Roboto Light" panose="02000000000000000000" pitchFamily="2" charset="0"/>
                      </a:endParaRPr>
                    </a:p>
                    <a:p>
                      <a:pPr marL="171450" indent="-171450">
                        <a:buFont typeface="Arial" panose="020B0604020202020204" pitchFamily="34" charset="0"/>
                        <a:buChar char="•"/>
                      </a:pPr>
                      <a:r>
                        <a:rPr lang="en-AU" sz="1200" b="0" i="0" dirty="0">
                          <a:solidFill>
                            <a:schemeClr val="tx1"/>
                          </a:solidFill>
                          <a:effectLst/>
                          <a:latin typeface="Roboto Light" panose="02000000000000000000" pitchFamily="2" charset="0"/>
                          <a:ea typeface="Roboto Light" panose="02000000000000000000" pitchFamily="2" charset="0"/>
                        </a:rPr>
                        <a:t>HCC surveillance where indicated (refer to box on bottom right side of page </a:t>
                      </a:r>
                      <a:br>
                        <a:rPr lang="en-AU" sz="1200" b="0" i="0" dirty="0">
                          <a:solidFill>
                            <a:schemeClr val="tx1"/>
                          </a:solidFill>
                          <a:effectLst/>
                          <a:latin typeface="Roboto Light" panose="02000000000000000000" pitchFamily="2" charset="0"/>
                          <a:ea typeface="Roboto Light" panose="02000000000000000000" pitchFamily="2" charset="0"/>
                        </a:rPr>
                      </a:br>
                      <a:r>
                        <a:rPr lang="en-AU" sz="1200" b="0" i="0" dirty="0">
                          <a:solidFill>
                            <a:schemeClr val="tx1"/>
                          </a:solidFill>
                          <a:effectLst/>
                          <a:latin typeface="Roboto Light" panose="02000000000000000000" pitchFamily="2" charset="0"/>
                          <a:ea typeface="Roboto Light" panose="02000000000000000000" pitchFamily="2" charset="0"/>
                        </a:rPr>
                        <a:t>2 of tool)</a:t>
                      </a:r>
                    </a:p>
                  </a:txBody>
                  <a:tcPr marL="190500" marR="190500" marT="190500" marB="190500" anchor="ctr">
                    <a:solidFill>
                      <a:schemeClr val="bg1">
                        <a:lumMod val="85000"/>
                        <a:alpha val="32000"/>
                      </a:schemeClr>
                    </a:solidFill>
                  </a:tcPr>
                </a:tc>
                <a:extLst>
                  <a:ext uri="{0D108BD9-81ED-4DB2-BD59-A6C34878D82A}">
                    <a16:rowId xmlns:a16="http://schemas.microsoft.com/office/drawing/2014/main" val="1794281627"/>
                  </a:ext>
                </a:extLst>
              </a:tr>
              <a:tr h="0">
                <a:tc>
                  <a:txBody>
                    <a:bodyPr/>
                    <a:lstStyle/>
                    <a:p>
                      <a:r>
                        <a:rPr lang="en-AU" sz="1200" b="0" i="0" dirty="0">
                          <a:solidFill>
                            <a:schemeClr val="tx1"/>
                          </a:solidFill>
                          <a:effectLst/>
                          <a:latin typeface="Roboto Light" panose="02000000000000000000" pitchFamily="2" charset="0"/>
                          <a:ea typeface="Roboto Light" panose="02000000000000000000" pitchFamily="2" charset="0"/>
                        </a:rPr>
                        <a:t>3.</a:t>
                      </a:r>
                    </a:p>
                    <a:p>
                      <a:r>
                        <a:rPr lang="en-AU" sz="1200" b="0" i="0" dirty="0" err="1">
                          <a:solidFill>
                            <a:schemeClr val="tx1"/>
                          </a:solidFill>
                          <a:effectLst/>
                          <a:latin typeface="Roboto Light" panose="02000000000000000000" pitchFamily="2" charset="0"/>
                          <a:ea typeface="Roboto Light" panose="02000000000000000000" pitchFamily="2" charset="0"/>
                        </a:rPr>
                        <a:t>HBeAg</a:t>
                      </a:r>
                      <a:r>
                        <a:rPr lang="en-AU" sz="1200" b="0" i="0" dirty="0">
                          <a:solidFill>
                            <a:schemeClr val="tx1"/>
                          </a:solidFill>
                          <a:effectLst/>
                          <a:latin typeface="Roboto Light" panose="02000000000000000000" pitchFamily="2" charset="0"/>
                          <a:ea typeface="Roboto Light" panose="02000000000000000000" pitchFamily="2" charset="0"/>
                        </a:rPr>
                        <a:t>-negative chronic infection (Immune control)</a:t>
                      </a:r>
                    </a:p>
                  </a:txBody>
                  <a:tcPr marL="190500" marR="190500" marT="190500" marB="190500" anchor="ctr">
                    <a:solidFill>
                      <a:schemeClr val="bg1">
                        <a:lumMod val="85000"/>
                        <a:alpha val="32000"/>
                      </a:schemeClr>
                    </a:solidFill>
                  </a:tcPr>
                </a:tc>
                <a:tc>
                  <a:txBody>
                    <a:bodyPr/>
                    <a:lstStyle/>
                    <a:p>
                      <a:pPr marL="171450" indent="-171450">
                        <a:spcBef>
                          <a:spcPts val="300"/>
                        </a:spcBef>
                        <a:buFont typeface="Arial" panose="020B0604020202020204" pitchFamily="34" charset="0"/>
                        <a:buChar char="•"/>
                      </a:pPr>
                      <a:r>
                        <a:rPr lang="en-AU" sz="1200" b="0" i="0" dirty="0">
                          <a:solidFill>
                            <a:schemeClr val="tx1"/>
                          </a:solidFill>
                          <a:effectLst/>
                          <a:latin typeface="Roboto Light" panose="02000000000000000000" pitchFamily="2" charset="0"/>
                          <a:ea typeface="Roboto Light" panose="02000000000000000000" pitchFamily="2" charset="0"/>
                        </a:rPr>
                        <a:t>Liver function tests </a:t>
                      </a:r>
                      <a:br>
                        <a:rPr lang="en-AU" sz="1200" b="0" i="0" dirty="0">
                          <a:solidFill>
                            <a:schemeClr val="tx1"/>
                          </a:solidFill>
                          <a:effectLst/>
                          <a:latin typeface="Roboto Light" panose="02000000000000000000" pitchFamily="2" charset="0"/>
                          <a:ea typeface="Roboto Light" panose="02000000000000000000" pitchFamily="2" charset="0"/>
                        </a:rPr>
                      </a:br>
                      <a:r>
                        <a:rPr lang="en-AU" sz="1200" b="0" i="0" dirty="0">
                          <a:solidFill>
                            <a:schemeClr val="tx1"/>
                          </a:solidFill>
                          <a:effectLst/>
                          <a:latin typeface="Roboto Light" panose="02000000000000000000" pitchFamily="2" charset="0"/>
                          <a:ea typeface="Roboto Light" panose="02000000000000000000" pitchFamily="2" charset="0"/>
                        </a:rPr>
                        <a:t>(6-monthly)</a:t>
                      </a:r>
                    </a:p>
                    <a:p>
                      <a:pPr marL="171450" indent="-171450">
                        <a:spcBef>
                          <a:spcPts val="300"/>
                        </a:spcBef>
                        <a:buFont typeface="Arial" panose="020B0604020202020204" pitchFamily="34" charset="0"/>
                        <a:buChar char="•"/>
                      </a:pPr>
                      <a:r>
                        <a:rPr lang="en-AU" sz="1200" b="0" i="0" dirty="0">
                          <a:solidFill>
                            <a:schemeClr val="tx1"/>
                          </a:solidFill>
                          <a:effectLst/>
                          <a:latin typeface="Roboto Light" panose="02000000000000000000" pitchFamily="2" charset="0"/>
                          <a:ea typeface="Roboto Light" panose="02000000000000000000" pitchFamily="2" charset="0"/>
                        </a:rPr>
                        <a:t>HBV DNA</a:t>
                      </a:r>
                      <a:r>
                        <a:rPr lang="en-AU" sz="1200" baseline="30000" dirty="0">
                          <a:solidFill>
                            <a:schemeClr val="tx1"/>
                          </a:solidFill>
                          <a:effectLst/>
                          <a:latin typeface="Helvetica" pitchFamily="2" charset="0"/>
                        </a:rPr>
                        <a:t>†</a:t>
                      </a:r>
                      <a:r>
                        <a:rPr lang="en-AU" sz="1200" b="0" i="0" dirty="0">
                          <a:solidFill>
                            <a:schemeClr val="tx1"/>
                          </a:solidFill>
                          <a:effectLst/>
                          <a:latin typeface="Roboto Light" panose="02000000000000000000" pitchFamily="2" charset="0"/>
                          <a:ea typeface="Roboto Light" panose="02000000000000000000" pitchFamily="2" charset="0"/>
                        </a:rPr>
                        <a:t> </a:t>
                      </a:r>
                      <a:br>
                        <a:rPr lang="en-AU" sz="1200" b="0" i="0" dirty="0">
                          <a:solidFill>
                            <a:schemeClr val="tx1"/>
                          </a:solidFill>
                          <a:effectLst/>
                          <a:latin typeface="Roboto Light" panose="02000000000000000000" pitchFamily="2" charset="0"/>
                          <a:ea typeface="Roboto Light" panose="02000000000000000000" pitchFamily="2" charset="0"/>
                        </a:rPr>
                      </a:br>
                      <a:r>
                        <a:rPr lang="en-AU" sz="1200" b="0" i="0" dirty="0">
                          <a:solidFill>
                            <a:schemeClr val="tx1"/>
                          </a:solidFill>
                          <a:effectLst/>
                          <a:latin typeface="Roboto Light" panose="02000000000000000000" pitchFamily="2" charset="0"/>
                          <a:ea typeface="Roboto Light" panose="02000000000000000000" pitchFamily="2" charset="0"/>
                        </a:rPr>
                        <a:t>(12-monthly)</a:t>
                      </a:r>
                    </a:p>
                    <a:p>
                      <a:pPr marL="171450" indent="-171450">
                        <a:spcBef>
                          <a:spcPts val="300"/>
                        </a:spcBef>
                        <a:buFont typeface="Arial" panose="020B0604020202020204" pitchFamily="34" charset="0"/>
                        <a:buChar char="•"/>
                      </a:pPr>
                      <a:r>
                        <a:rPr lang="en-AU" sz="1200" b="0" i="0" dirty="0">
                          <a:solidFill>
                            <a:schemeClr val="tx1"/>
                          </a:solidFill>
                          <a:effectLst/>
                          <a:latin typeface="Roboto Light" panose="02000000000000000000" pitchFamily="2" charset="0"/>
                          <a:ea typeface="Roboto Light" panose="02000000000000000000" pitchFamily="2" charset="0"/>
                        </a:rPr>
                        <a:t>Assess for liver fibrosis </a:t>
                      </a:r>
                      <a:br>
                        <a:rPr lang="en-AU" sz="1200" b="0" i="0" dirty="0">
                          <a:solidFill>
                            <a:schemeClr val="tx1"/>
                          </a:solidFill>
                          <a:effectLst/>
                          <a:latin typeface="Roboto Light" panose="02000000000000000000" pitchFamily="2" charset="0"/>
                          <a:ea typeface="Roboto Light" panose="02000000000000000000" pitchFamily="2" charset="0"/>
                        </a:rPr>
                      </a:br>
                      <a:r>
                        <a:rPr lang="en-AU" sz="1200" b="0" i="0" dirty="0">
                          <a:solidFill>
                            <a:schemeClr val="tx1"/>
                          </a:solidFill>
                          <a:effectLst/>
                          <a:latin typeface="Roboto Light" panose="02000000000000000000" pitchFamily="2" charset="0"/>
                          <a:ea typeface="Roboto Light" panose="02000000000000000000" pitchFamily="2" charset="0"/>
                        </a:rPr>
                        <a:t>(12-monthly)</a:t>
                      </a:r>
                    </a:p>
                  </a:txBody>
                  <a:tcPr marL="190500" marR="190500" marT="190500" marB="190500" anchor="ctr">
                    <a:solidFill>
                      <a:schemeClr val="bg1">
                        <a:lumMod val="85000"/>
                        <a:alpha val="32000"/>
                      </a:schemeClr>
                    </a:solidFill>
                  </a:tcPr>
                </a:tc>
                <a:tc vMerge="1">
                  <a:txBody>
                    <a:bodyPr/>
                    <a:lstStyle/>
                    <a:p>
                      <a:pPr marL="171450" indent="-171450">
                        <a:buFont typeface="Arial" panose="020B0604020202020204" pitchFamily="34" charset="0"/>
                        <a:buChar char="•"/>
                      </a:pPr>
                      <a:r>
                        <a:rPr lang="en-AU" sz="1200" b="0" i="0" dirty="0">
                          <a:solidFill>
                            <a:schemeClr val="tx1"/>
                          </a:solidFill>
                          <a:effectLst/>
                          <a:latin typeface="Roboto Light" panose="02000000000000000000" pitchFamily="2" charset="0"/>
                          <a:ea typeface="Roboto Light" panose="02000000000000000000" pitchFamily="2" charset="0"/>
                        </a:rPr>
                        <a:t>HCC surveillance where indicated (refer to box on bottom right side of page </a:t>
                      </a:r>
                      <a:br>
                        <a:rPr lang="en-AU" sz="1200" b="0" i="0" dirty="0">
                          <a:solidFill>
                            <a:schemeClr val="tx1"/>
                          </a:solidFill>
                          <a:effectLst/>
                          <a:latin typeface="Roboto Light" panose="02000000000000000000" pitchFamily="2" charset="0"/>
                          <a:ea typeface="Roboto Light" panose="02000000000000000000" pitchFamily="2" charset="0"/>
                        </a:rPr>
                      </a:br>
                      <a:r>
                        <a:rPr lang="en-AU" sz="1200" b="0" i="0" dirty="0">
                          <a:solidFill>
                            <a:schemeClr val="tx1"/>
                          </a:solidFill>
                          <a:effectLst/>
                          <a:latin typeface="Roboto Light" panose="02000000000000000000" pitchFamily="2" charset="0"/>
                          <a:ea typeface="Roboto Light" panose="02000000000000000000" pitchFamily="2" charset="0"/>
                        </a:rPr>
                        <a:t>2 of tool)</a:t>
                      </a:r>
                    </a:p>
                  </a:txBody>
                  <a:tcPr marL="190500" marR="190500" marT="190500" marB="190500" anchor="ctr">
                    <a:solidFill>
                      <a:schemeClr val="bg1">
                        <a:lumMod val="85000"/>
                        <a:alpha val="32000"/>
                      </a:schemeClr>
                    </a:solidFill>
                  </a:tcPr>
                </a:tc>
                <a:extLst>
                  <a:ext uri="{0D108BD9-81ED-4DB2-BD59-A6C34878D82A}">
                    <a16:rowId xmlns:a16="http://schemas.microsoft.com/office/drawing/2014/main" val="1339141441"/>
                  </a:ext>
                </a:extLst>
              </a:tr>
            </a:tbl>
          </a:graphicData>
        </a:graphic>
      </p:graphicFrame>
      <p:sp>
        <p:nvSpPr>
          <p:cNvPr id="2" name="TextBox 1">
            <a:extLst>
              <a:ext uri="{FF2B5EF4-FFF2-40B4-BE49-F238E27FC236}">
                <a16:creationId xmlns:a16="http://schemas.microsoft.com/office/drawing/2014/main" id="{2E78AF5A-8EB5-BED0-4443-1096839AF16D}"/>
              </a:ext>
            </a:extLst>
          </p:cNvPr>
          <p:cNvSpPr txBox="1"/>
          <p:nvPr userDrawn="1"/>
        </p:nvSpPr>
        <p:spPr>
          <a:xfrm>
            <a:off x="462670" y="5750599"/>
            <a:ext cx="36239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0" i="0" dirty="0">
                <a:solidFill>
                  <a:schemeClr val="tx1"/>
                </a:solidFill>
                <a:effectLst/>
                <a:latin typeface="Roboto Light" panose="02000000000000000000" pitchFamily="2" charset="0"/>
                <a:ea typeface="Roboto Light" panose="02000000000000000000" pitchFamily="2" charset="0"/>
              </a:rPr>
              <a:t>† Medicare covers HBV DNA testing once per year for patients not on treatment and 4 times per year for patient on treatment.</a:t>
            </a:r>
            <a:endParaRPr lang="en-AU" sz="800" b="1" kern="1200" dirty="0">
              <a:solidFill>
                <a:schemeClr val="tx1"/>
              </a:solidFill>
              <a:effectLst/>
              <a:latin typeface="Roboto Light"/>
              <a:ea typeface="Roboto Light"/>
              <a:cs typeface="+mn-cs"/>
            </a:endParaRPr>
          </a:p>
          <a:p>
            <a:endParaRPr lang="en-US" sz="800" dirty="0"/>
          </a:p>
        </p:txBody>
      </p:sp>
      <p:grpSp>
        <p:nvGrpSpPr>
          <p:cNvPr id="3" name="Group 2">
            <a:extLst>
              <a:ext uri="{FF2B5EF4-FFF2-40B4-BE49-F238E27FC236}">
                <a16:creationId xmlns:a16="http://schemas.microsoft.com/office/drawing/2014/main" id="{DD93C77C-4055-2C86-DDBA-D83C1476E3C9}"/>
              </a:ext>
            </a:extLst>
          </p:cNvPr>
          <p:cNvGrpSpPr/>
          <p:nvPr userDrawn="1"/>
        </p:nvGrpSpPr>
        <p:grpSpPr>
          <a:xfrm>
            <a:off x="297512" y="6277497"/>
            <a:ext cx="2110975" cy="365125"/>
            <a:chOff x="350520" y="5819961"/>
            <a:chExt cx="2110975" cy="365125"/>
          </a:xfrm>
        </p:grpSpPr>
        <p:pic>
          <p:nvPicPr>
            <p:cNvPr id="5" name="Picture 4" descr="Rectangle&#10;&#10;Description automatically generated with medium confidence">
              <a:extLst>
                <a:ext uri="{FF2B5EF4-FFF2-40B4-BE49-F238E27FC236}">
                  <a16:creationId xmlns:a16="http://schemas.microsoft.com/office/drawing/2014/main" id="{567841FB-5675-42F9-EC75-39ACAFA242A1}"/>
                </a:ext>
              </a:extLst>
            </p:cNvPr>
            <p:cNvPicPr>
              <a:picLocks noChangeAspect="1"/>
            </p:cNvPicPr>
            <p:nvPr userDrawn="1"/>
          </p:nvPicPr>
          <p:blipFill>
            <a:blip r:embed="rId5"/>
            <a:stretch>
              <a:fillRect/>
            </a:stretch>
          </p:blipFill>
          <p:spPr>
            <a:xfrm>
              <a:off x="350520" y="5819961"/>
              <a:ext cx="2110975" cy="365125"/>
            </a:xfrm>
            <a:prstGeom prst="rect">
              <a:avLst/>
            </a:prstGeom>
          </p:spPr>
        </p:pic>
        <p:sp>
          <p:nvSpPr>
            <p:cNvPr id="6" name="TextBox 5">
              <a:extLst>
                <a:ext uri="{FF2B5EF4-FFF2-40B4-BE49-F238E27FC236}">
                  <a16:creationId xmlns:a16="http://schemas.microsoft.com/office/drawing/2014/main" id="{85004972-3C59-E879-8E4E-EB308E257213}"/>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6"/>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42106013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15" name="TextBox 14">
            <a:extLst>
              <a:ext uri="{FF2B5EF4-FFF2-40B4-BE49-F238E27FC236}">
                <a16:creationId xmlns:a16="http://schemas.microsoft.com/office/drawing/2014/main" id="{6C116FB7-A9C0-0FF7-ED84-89569AD81CC1}"/>
              </a:ext>
            </a:extLst>
          </p:cNvPr>
          <p:cNvSpPr txBox="1"/>
          <p:nvPr userDrawn="1"/>
        </p:nvSpPr>
        <p:spPr>
          <a:xfrm>
            <a:off x="9016999" y="6425426"/>
            <a:ext cx="2482012" cy="215444"/>
          </a:xfrm>
          <a:prstGeom prst="rect">
            <a:avLst/>
          </a:prstGeom>
          <a:noFill/>
        </p:spPr>
        <p:txBody>
          <a:bodyPr wrap="square">
            <a:spAutoFit/>
          </a:bodyPr>
          <a:lstStyle/>
          <a:p>
            <a:pPr algn="r"/>
            <a:r>
              <a:rPr lang="en-AU" sz="800" dirty="0">
                <a:latin typeface="Roboto Light" panose="02000000000000000000" pitchFamily="2" charset="0"/>
              </a:rPr>
              <a:t>© ASHM, Australia, 02 April 2025</a:t>
            </a:r>
          </a:p>
        </p:txBody>
      </p:sp>
      <p:sp>
        <p:nvSpPr>
          <p:cNvPr id="17" name="TextBox 16">
            <a:extLst>
              <a:ext uri="{FF2B5EF4-FFF2-40B4-BE49-F238E27FC236}">
                <a16:creationId xmlns:a16="http://schemas.microsoft.com/office/drawing/2014/main" id="{BF284109-B5AF-693F-80F6-3148BC15A3FE}"/>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grpSp>
        <p:nvGrpSpPr>
          <p:cNvPr id="5" name="Group 4">
            <a:extLst>
              <a:ext uri="{FF2B5EF4-FFF2-40B4-BE49-F238E27FC236}">
                <a16:creationId xmlns:a16="http://schemas.microsoft.com/office/drawing/2014/main" id="{DB92D0B1-7C25-B5A3-94F7-268D1E9B2E8E}"/>
              </a:ext>
            </a:extLst>
          </p:cNvPr>
          <p:cNvGrpSpPr/>
          <p:nvPr userDrawn="1"/>
        </p:nvGrpSpPr>
        <p:grpSpPr>
          <a:xfrm>
            <a:off x="297512" y="6277497"/>
            <a:ext cx="2110975" cy="365125"/>
            <a:chOff x="350520" y="5819961"/>
            <a:chExt cx="2110975" cy="365125"/>
          </a:xfrm>
        </p:grpSpPr>
        <p:pic>
          <p:nvPicPr>
            <p:cNvPr id="3" name="Picture 2" descr="Rectangle&#10;&#10;Description automatically generated with medium confidence">
              <a:extLst>
                <a:ext uri="{FF2B5EF4-FFF2-40B4-BE49-F238E27FC236}">
                  <a16:creationId xmlns:a16="http://schemas.microsoft.com/office/drawing/2014/main" id="{C8A952EA-1F7A-9285-069A-AA4453F1BDEF}"/>
                </a:ext>
              </a:extLst>
            </p:cNvPr>
            <p:cNvPicPr>
              <a:picLocks noChangeAspect="1"/>
            </p:cNvPicPr>
            <p:nvPr userDrawn="1"/>
          </p:nvPicPr>
          <p:blipFill>
            <a:blip r:embed="rId3"/>
            <a:stretch>
              <a:fillRect/>
            </a:stretch>
          </p:blipFill>
          <p:spPr>
            <a:xfrm>
              <a:off x="350520" y="5819961"/>
              <a:ext cx="2110975" cy="365125"/>
            </a:xfrm>
            <a:prstGeom prst="rect">
              <a:avLst/>
            </a:prstGeom>
          </p:spPr>
        </p:pic>
        <p:sp>
          <p:nvSpPr>
            <p:cNvPr id="4" name="TextBox 3">
              <a:extLst>
                <a:ext uri="{FF2B5EF4-FFF2-40B4-BE49-F238E27FC236}">
                  <a16:creationId xmlns:a16="http://schemas.microsoft.com/office/drawing/2014/main" id="{B5B2E227-86A8-A917-46A6-4244380F357F}"/>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4"/>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21851582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70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6. Ongoing monitoring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724400"/>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3C8C2B6-1507-10E3-3171-C245812295AB}"/>
              </a:ext>
            </a:extLst>
          </p:cNvPr>
          <p:cNvPicPr>
            <a:picLocks noChangeAspect="1"/>
          </p:cNvPicPr>
          <p:nvPr userDrawn="1"/>
        </p:nvPicPr>
        <p:blipFill>
          <a:blip r:embed="rId2"/>
          <a:srcRect/>
          <a:stretch/>
        </p:blipFill>
        <p:spPr>
          <a:xfrm>
            <a:off x="8231176" y="1868465"/>
            <a:ext cx="3199511" cy="2205657"/>
          </a:xfrm>
          <a:prstGeom prst="rect">
            <a:avLst/>
          </a:prstGeom>
        </p:spPr>
      </p:pic>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3"/>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6. </a:t>
            </a:r>
            <a:r>
              <a:rPr lang="en-AU" sz="2800" dirty="0">
                <a:effectLst/>
                <a:latin typeface="Roboto Light" panose="02000000000000000000" pitchFamily="2" charset="0"/>
              </a:rPr>
              <a:t>Ongoing monitoring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800" dirty="0">
              <a:effectLst/>
              <a:latin typeface="Roboto Light" panose="02000000000000000000" pitchFamily="2" charset="0"/>
            </a:endParaRPr>
          </a:p>
        </p:txBody>
      </p:sp>
      <p:sp>
        <p:nvSpPr>
          <p:cNvPr id="9" name="Rectangle: Rounded Corners 4">
            <a:extLst>
              <a:ext uri="{FF2B5EF4-FFF2-40B4-BE49-F238E27FC236}">
                <a16:creationId xmlns:a16="http://schemas.microsoft.com/office/drawing/2014/main" id="{05F66E56-2FDE-7258-CBE3-A942E965CADF}"/>
              </a:ext>
            </a:extLst>
          </p:cNvPr>
          <p:cNvSpPr/>
          <p:nvPr userDrawn="1"/>
        </p:nvSpPr>
        <p:spPr>
          <a:xfrm>
            <a:off x="9830931" y="1986617"/>
            <a:ext cx="1565202" cy="1442383"/>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02 April 2025</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sp>
        <p:nvSpPr>
          <p:cNvPr id="2" name="Rectangle 1">
            <a:extLst>
              <a:ext uri="{FF2B5EF4-FFF2-40B4-BE49-F238E27FC236}">
                <a16:creationId xmlns:a16="http://schemas.microsoft.com/office/drawing/2014/main" id="{F1B2A6CC-D723-8A33-D2A0-151A7ED863A6}"/>
              </a:ext>
            </a:extLst>
          </p:cNvPr>
          <p:cNvSpPr/>
          <p:nvPr userDrawn="1"/>
        </p:nvSpPr>
        <p:spPr>
          <a:xfrm>
            <a:off x="8231176" y="4331272"/>
            <a:ext cx="3207290" cy="1684517"/>
          </a:xfrm>
          <a:prstGeom prst="rect">
            <a:avLst/>
          </a:prstGeom>
          <a:solidFill>
            <a:srgbClr val="00B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18B7F21-788E-4DA2-215B-64A9D19BFCF1}"/>
              </a:ext>
            </a:extLst>
          </p:cNvPr>
          <p:cNvSpPr txBox="1"/>
          <p:nvPr userDrawn="1"/>
        </p:nvSpPr>
        <p:spPr>
          <a:xfrm>
            <a:off x="9537476" y="4594276"/>
            <a:ext cx="1695295" cy="1200329"/>
          </a:xfrm>
          <a:prstGeom prst="rect">
            <a:avLst/>
          </a:prstGeom>
          <a:noFill/>
        </p:spPr>
        <p:txBody>
          <a:bodyPr wrap="square">
            <a:spAutoFit/>
          </a:bodyPr>
          <a:lstStyle/>
          <a:p>
            <a:r>
              <a:rPr lang="en-AU" sz="1200" i="1" dirty="0">
                <a:solidFill>
                  <a:schemeClr val="bg1"/>
                </a:solidFill>
                <a:effectLst/>
                <a:latin typeface="Roboto" panose="02000000000000000000" pitchFamily="2" charset="0"/>
              </a:rPr>
              <a:t>Regular monitoring is required to identify virological response, resistance and hepatitis flares, and to encourage adherence.</a:t>
            </a:r>
            <a:endParaRPr lang="en-AU" sz="1200" dirty="0">
              <a:solidFill>
                <a:schemeClr val="bg1"/>
              </a:solidFill>
              <a:effectLst/>
              <a:latin typeface="Roboto" panose="02000000000000000000" pitchFamily="2" charset="0"/>
            </a:endParaRPr>
          </a:p>
        </p:txBody>
      </p:sp>
      <p:pic>
        <p:nvPicPr>
          <p:cNvPr id="6" name="Picture 5" descr="Icon&#10;&#10;Description automatically generated">
            <a:extLst>
              <a:ext uri="{FF2B5EF4-FFF2-40B4-BE49-F238E27FC236}">
                <a16:creationId xmlns:a16="http://schemas.microsoft.com/office/drawing/2014/main" id="{6DCD733C-1B3E-8308-D4CD-7AAC4DD7D89E}"/>
              </a:ext>
            </a:extLst>
          </p:cNvPr>
          <p:cNvPicPr>
            <a:picLocks noChangeAspect="1"/>
          </p:cNvPicPr>
          <p:nvPr userDrawn="1"/>
        </p:nvPicPr>
        <p:blipFill>
          <a:blip r:embed="rId4"/>
          <a:stretch>
            <a:fillRect/>
          </a:stretch>
        </p:blipFill>
        <p:spPr>
          <a:xfrm>
            <a:off x="8487422" y="4586910"/>
            <a:ext cx="873234" cy="726239"/>
          </a:xfrm>
          <a:prstGeom prst="rect">
            <a:avLst/>
          </a:prstGeom>
        </p:spPr>
      </p:pic>
      <p:graphicFrame>
        <p:nvGraphicFramePr>
          <p:cNvPr id="15" name="Table 14">
            <a:extLst>
              <a:ext uri="{FF2B5EF4-FFF2-40B4-BE49-F238E27FC236}">
                <a16:creationId xmlns:a16="http://schemas.microsoft.com/office/drawing/2014/main" id="{4B02B454-FBAF-92A4-8F32-27A090DF9CA4}"/>
              </a:ext>
            </a:extLst>
          </p:cNvPr>
          <p:cNvGraphicFramePr>
            <a:graphicFrameLocks noGrp="1"/>
          </p:cNvGraphicFramePr>
          <p:nvPr userDrawn="1">
            <p:extLst>
              <p:ext uri="{D42A27DB-BD31-4B8C-83A1-F6EECF244321}">
                <p14:modId xmlns:p14="http://schemas.microsoft.com/office/powerpoint/2010/main" val="2616158836"/>
              </p:ext>
            </p:extLst>
          </p:nvPr>
        </p:nvGraphicFramePr>
        <p:xfrm>
          <a:off x="469814" y="1540041"/>
          <a:ext cx="6993507" cy="4724400"/>
        </p:xfrm>
        <a:graphic>
          <a:graphicData uri="http://schemas.openxmlformats.org/drawingml/2006/table">
            <a:tbl>
              <a:tblPr firstRow="1" bandRow="1">
                <a:tableStyleId>{5C22544A-7EE6-4342-B048-85BDC9FD1C3A}</a:tableStyleId>
              </a:tblPr>
              <a:tblGrid>
                <a:gridCol w="1757363">
                  <a:extLst>
                    <a:ext uri="{9D8B030D-6E8A-4147-A177-3AD203B41FA5}">
                      <a16:colId xmlns:a16="http://schemas.microsoft.com/office/drawing/2014/main" val="2413287557"/>
                    </a:ext>
                  </a:extLst>
                </a:gridCol>
                <a:gridCol w="3245956">
                  <a:extLst>
                    <a:ext uri="{9D8B030D-6E8A-4147-A177-3AD203B41FA5}">
                      <a16:colId xmlns:a16="http://schemas.microsoft.com/office/drawing/2014/main" val="749801328"/>
                    </a:ext>
                  </a:extLst>
                </a:gridCol>
                <a:gridCol w="1990188">
                  <a:extLst>
                    <a:ext uri="{9D8B030D-6E8A-4147-A177-3AD203B41FA5}">
                      <a16:colId xmlns:a16="http://schemas.microsoft.com/office/drawing/2014/main" val="3771784009"/>
                    </a:ext>
                  </a:extLst>
                </a:gridCol>
              </a:tblGrid>
              <a:tr h="0">
                <a:tc>
                  <a:txBody>
                    <a:bodyPr/>
                    <a:lstStyle/>
                    <a:p>
                      <a:r>
                        <a:rPr lang="en-AU" sz="1200" b="0" i="0" dirty="0">
                          <a:solidFill>
                            <a:srgbClr val="042145"/>
                          </a:solidFill>
                          <a:effectLst/>
                          <a:latin typeface="Roboto Medium" panose="02000000000000000000" pitchFamily="2" charset="0"/>
                          <a:ea typeface="Roboto Medium" panose="02000000000000000000" pitchFamily="2" charset="0"/>
                        </a:rPr>
                        <a:t>Phase of Infection</a:t>
                      </a:r>
                    </a:p>
                  </a:txBody>
                  <a:tcPr marL="190500" marR="190500" marT="190500" marB="190500" anchor="ctr">
                    <a:solidFill>
                      <a:srgbClr val="91C5EA">
                        <a:alpha val="28733"/>
                      </a:srgbClr>
                    </a:solidFill>
                  </a:tcPr>
                </a:tc>
                <a:tc>
                  <a:txBody>
                    <a:bodyPr/>
                    <a:lstStyle/>
                    <a:p>
                      <a:r>
                        <a:rPr lang="en-AU" sz="1200" b="0" i="0" dirty="0">
                          <a:solidFill>
                            <a:srgbClr val="042145"/>
                          </a:solidFill>
                          <a:effectLst/>
                          <a:latin typeface="Roboto Medium" panose="02000000000000000000" pitchFamily="2" charset="0"/>
                          <a:ea typeface="Roboto Medium" panose="02000000000000000000" pitchFamily="2" charset="0"/>
                        </a:rPr>
                        <a:t>Monitoring specific to phase</a:t>
                      </a:r>
                    </a:p>
                  </a:txBody>
                  <a:tcPr marL="190500" marR="190500" marT="190500" marB="190500" anchor="ctr">
                    <a:solidFill>
                      <a:srgbClr val="91C5EA">
                        <a:alpha val="28733"/>
                      </a:srgbClr>
                    </a:solidFill>
                  </a:tcPr>
                </a:tc>
                <a:tc>
                  <a:txBody>
                    <a:bodyPr/>
                    <a:lstStyle/>
                    <a:p>
                      <a:r>
                        <a:rPr lang="en-AU" sz="1200" b="0" i="0">
                          <a:solidFill>
                            <a:srgbClr val="042145"/>
                          </a:solidFill>
                          <a:effectLst/>
                          <a:latin typeface="Roboto Medium" panose="02000000000000000000" pitchFamily="2" charset="0"/>
                          <a:ea typeface="Roboto Medium" panose="02000000000000000000" pitchFamily="2" charset="0"/>
                        </a:rPr>
                        <a:t>PLUS, monitoring for all phases</a:t>
                      </a:r>
                      <a:endParaRPr lang="en-AU" sz="1200" b="0" i="0" dirty="0">
                        <a:solidFill>
                          <a:srgbClr val="042145"/>
                        </a:solidFill>
                        <a:effectLst/>
                        <a:latin typeface="Roboto Medium" panose="02000000000000000000" pitchFamily="2" charset="0"/>
                        <a:ea typeface="Roboto Medium" panose="02000000000000000000" pitchFamily="2" charset="0"/>
                      </a:endParaRPr>
                    </a:p>
                  </a:txBody>
                  <a:tcPr marL="190500" marR="190500" marT="190500" marB="190500" anchor="ctr">
                    <a:solidFill>
                      <a:srgbClr val="91C5EA">
                        <a:alpha val="28733"/>
                      </a:srgbClr>
                    </a:solidFill>
                  </a:tcPr>
                </a:tc>
                <a:extLst>
                  <a:ext uri="{0D108BD9-81ED-4DB2-BD59-A6C34878D82A}">
                    <a16:rowId xmlns:a16="http://schemas.microsoft.com/office/drawing/2014/main" val="662930302"/>
                  </a:ext>
                </a:extLst>
              </a:tr>
              <a:tr h="0">
                <a:tc>
                  <a:txBody>
                    <a:bodyPr/>
                    <a:lstStyle/>
                    <a:p>
                      <a:r>
                        <a:rPr lang="en-AU" sz="1200" b="0" i="0" kern="1200" dirty="0">
                          <a:solidFill>
                            <a:schemeClr val="dk1"/>
                          </a:solidFill>
                          <a:effectLst/>
                          <a:latin typeface="Roboto Light" panose="02000000000000000000" pitchFamily="2" charset="0"/>
                          <a:ea typeface="Roboto Light" panose="02000000000000000000" pitchFamily="2" charset="0"/>
                          <a:cs typeface="+mn-cs"/>
                        </a:rPr>
                        <a:t>On Treatment</a:t>
                      </a:r>
                    </a:p>
                    <a:p>
                      <a:endParaRPr lang="en-AU" sz="1200" b="0" i="0" kern="1200" dirty="0">
                        <a:solidFill>
                          <a:schemeClr val="dk1"/>
                        </a:solidFill>
                        <a:effectLst/>
                        <a:latin typeface="Roboto Light" panose="02000000000000000000" pitchFamily="2" charset="0"/>
                        <a:ea typeface="Roboto Light" panose="02000000000000000000" pitchFamily="2" charset="0"/>
                        <a:cs typeface="+mn-cs"/>
                      </a:endParaRPr>
                    </a:p>
                    <a:p>
                      <a:r>
                        <a:rPr lang="en-AU" sz="1200" b="0" i="0" kern="1200" dirty="0">
                          <a:solidFill>
                            <a:schemeClr val="dk1"/>
                          </a:solidFill>
                          <a:effectLst/>
                          <a:latin typeface="Roboto Light" panose="02000000000000000000" pitchFamily="2" charset="0"/>
                          <a:ea typeface="Roboto Light" panose="02000000000000000000" pitchFamily="2" charset="0"/>
                          <a:cs typeface="+mn-cs"/>
                        </a:rPr>
                        <a:t>4.</a:t>
                      </a:r>
                    </a:p>
                    <a:p>
                      <a:r>
                        <a:rPr lang="en-AU" sz="1200" b="0" i="0" kern="1200" dirty="0" err="1">
                          <a:solidFill>
                            <a:schemeClr val="dk1"/>
                          </a:solidFill>
                          <a:effectLst/>
                          <a:latin typeface="Roboto Light" panose="02000000000000000000" pitchFamily="2" charset="0"/>
                          <a:ea typeface="Roboto Light" panose="02000000000000000000" pitchFamily="2" charset="0"/>
                          <a:cs typeface="+mn-cs"/>
                        </a:rPr>
                        <a:t>HBeAg</a:t>
                      </a:r>
                      <a:r>
                        <a:rPr lang="en-AU" sz="1200" b="0" i="0" kern="1200" dirty="0">
                          <a:solidFill>
                            <a:schemeClr val="dk1"/>
                          </a:solidFill>
                          <a:effectLst/>
                          <a:latin typeface="Roboto Light" panose="02000000000000000000" pitchFamily="2" charset="0"/>
                          <a:ea typeface="Roboto Light" panose="02000000000000000000" pitchFamily="2" charset="0"/>
                          <a:cs typeface="+mn-cs"/>
                        </a:rPr>
                        <a:t>-negative</a:t>
                      </a:r>
                    </a:p>
                    <a:p>
                      <a:r>
                        <a:rPr lang="en-AU" sz="1200" b="0" i="0" kern="1200" dirty="0">
                          <a:solidFill>
                            <a:schemeClr val="dk1"/>
                          </a:solidFill>
                          <a:effectLst/>
                          <a:latin typeface="Roboto Light" panose="02000000000000000000" pitchFamily="2" charset="0"/>
                          <a:ea typeface="Roboto Light" panose="02000000000000000000" pitchFamily="2" charset="0"/>
                          <a:cs typeface="+mn-cs"/>
                        </a:rPr>
                        <a:t>chronic hepatitis</a:t>
                      </a:r>
                    </a:p>
                    <a:p>
                      <a:r>
                        <a:rPr lang="en-AU" sz="1200" b="0" i="0" kern="1200" dirty="0">
                          <a:solidFill>
                            <a:schemeClr val="dk1"/>
                          </a:solidFill>
                          <a:effectLst/>
                          <a:latin typeface="Roboto Light" panose="02000000000000000000" pitchFamily="2" charset="0"/>
                          <a:ea typeface="Roboto Light" panose="02000000000000000000" pitchFamily="2" charset="0"/>
                          <a:cs typeface="+mn-cs"/>
                        </a:rPr>
                        <a:t>(Immune escape)</a:t>
                      </a:r>
                    </a:p>
                    <a:p>
                      <a:endParaRPr lang="en-AU" sz="1200" b="0" i="0" kern="1200" dirty="0">
                        <a:solidFill>
                          <a:schemeClr val="dk1"/>
                        </a:solidFill>
                        <a:effectLst/>
                        <a:latin typeface="Roboto Light" panose="02000000000000000000" pitchFamily="2" charset="0"/>
                        <a:ea typeface="Roboto Light" panose="02000000000000000000" pitchFamily="2" charset="0"/>
                        <a:cs typeface="+mn-cs"/>
                      </a:endParaRPr>
                    </a:p>
                    <a:p>
                      <a:r>
                        <a:rPr lang="en-AU" sz="1200" b="0" i="0" kern="1200" dirty="0">
                          <a:solidFill>
                            <a:schemeClr val="dk1"/>
                          </a:solidFill>
                          <a:effectLst/>
                          <a:latin typeface="Roboto Light" panose="02000000000000000000" pitchFamily="2" charset="0"/>
                          <a:ea typeface="Roboto Light" panose="02000000000000000000" pitchFamily="2" charset="0"/>
                          <a:cs typeface="+mn-cs"/>
                        </a:rPr>
                        <a:t>2.</a:t>
                      </a:r>
                    </a:p>
                    <a:p>
                      <a:r>
                        <a:rPr lang="en-AU" sz="1200" b="0" i="0" kern="1200" dirty="0" err="1">
                          <a:solidFill>
                            <a:schemeClr val="dk1"/>
                          </a:solidFill>
                          <a:effectLst/>
                          <a:latin typeface="Roboto Light" panose="02000000000000000000" pitchFamily="2" charset="0"/>
                          <a:ea typeface="Roboto Light" panose="02000000000000000000" pitchFamily="2" charset="0"/>
                          <a:cs typeface="+mn-cs"/>
                        </a:rPr>
                        <a:t>HBeAg</a:t>
                      </a:r>
                      <a:r>
                        <a:rPr lang="en-AU" sz="1200" b="0" i="0" kern="1200" dirty="0">
                          <a:solidFill>
                            <a:schemeClr val="dk1"/>
                          </a:solidFill>
                          <a:effectLst/>
                          <a:latin typeface="Roboto Light" panose="02000000000000000000" pitchFamily="2" charset="0"/>
                          <a:ea typeface="Roboto Light" panose="02000000000000000000" pitchFamily="2" charset="0"/>
                          <a:cs typeface="+mn-cs"/>
                        </a:rPr>
                        <a:t>-positive</a:t>
                      </a:r>
                    </a:p>
                    <a:p>
                      <a:r>
                        <a:rPr lang="en-AU" sz="1200" b="0" i="0" kern="1200" dirty="0">
                          <a:solidFill>
                            <a:schemeClr val="dk1"/>
                          </a:solidFill>
                          <a:effectLst/>
                          <a:latin typeface="Roboto Light" panose="02000000000000000000" pitchFamily="2" charset="0"/>
                          <a:ea typeface="Roboto Light" panose="02000000000000000000" pitchFamily="2" charset="0"/>
                          <a:cs typeface="+mn-cs"/>
                        </a:rPr>
                        <a:t>chronic hepatitis</a:t>
                      </a:r>
                    </a:p>
                    <a:p>
                      <a:r>
                        <a:rPr lang="en-AU" sz="1200" b="0" i="0" kern="1200" dirty="0">
                          <a:solidFill>
                            <a:schemeClr val="dk1"/>
                          </a:solidFill>
                          <a:effectLst/>
                          <a:latin typeface="Roboto Light" panose="02000000000000000000" pitchFamily="2" charset="0"/>
                          <a:ea typeface="Roboto Light" panose="02000000000000000000" pitchFamily="2" charset="0"/>
                          <a:cs typeface="+mn-cs"/>
                        </a:rPr>
                        <a:t>(Immune clearance)</a:t>
                      </a:r>
                    </a:p>
                  </a:txBody>
                  <a:tcPr marL="190500" marR="190500" marT="190500" marB="190500" anchor="ctr">
                    <a:solidFill>
                      <a:schemeClr val="bg1">
                        <a:lumMod val="85000"/>
                        <a:alpha val="32000"/>
                      </a:schemeClr>
                    </a:solidFill>
                  </a:tcPr>
                </a:tc>
                <a:tc>
                  <a:txBody>
                    <a:bodyPr/>
                    <a:lstStyle/>
                    <a:p>
                      <a:r>
                        <a:rPr lang="en-AU" sz="1200" b="0" i="0" u="sng" kern="1200" dirty="0">
                          <a:solidFill>
                            <a:schemeClr val="dk1"/>
                          </a:solidFill>
                          <a:effectLst/>
                          <a:latin typeface="Roboto" panose="02000000000000000000" pitchFamily="2" charset="0"/>
                          <a:ea typeface="Roboto" panose="02000000000000000000" pitchFamily="2" charset="0"/>
                          <a:cs typeface="+mn-cs"/>
                        </a:rPr>
                        <a:t>3-monthly for the first year, </a:t>
                      </a:r>
                      <a:br>
                        <a:rPr lang="en-AU" sz="1200" b="0" i="0" u="sng" kern="1200" dirty="0">
                          <a:solidFill>
                            <a:schemeClr val="dk1"/>
                          </a:solidFill>
                          <a:effectLst/>
                          <a:latin typeface="Roboto" panose="02000000000000000000" pitchFamily="2" charset="0"/>
                          <a:ea typeface="Roboto" panose="02000000000000000000" pitchFamily="2" charset="0"/>
                          <a:cs typeface="+mn-cs"/>
                        </a:rPr>
                      </a:br>
                      <a:r>
                        <a:rPr lang="en-AU" sz="1200" b="0" i="0" u="sng" kern="1200" dirty="0">
                          <a:solidFill>
                            <a:schemeClr val="dk1"/>
                          </a:solidFill>
                          <a:effectLst/>
                          <a:latin typeface="Roboto" panose="02000000000000000000" pitchFamily="2" charset="0"/>
                          <a:ea typeface="Roboto" panose="02000000000000000000" pitchFamily="2" charset="0"/>
                          <a:cs typeface="+mn-cs"/>
                        </a:rPr>
                        <a:t>then 6-monthly:</a:t>
                      </a:r>
                      <a:endParaRPr lang="en-AU" sz="1200" b="0" i="0" kern="1200" dirty="0">
                        <a:solidFill>
                          <a:schemeClr val="dk1"/>
                        </a:solidFill>
                        <a:effectLst/>
                        <a:latin typeface="Roboto" panose="02000000000000000000" pitchFamily="2" charset="0"/>
                        <a:ea typeface="Roboto" panose="02000000000000000000" pitchFamily="2" charset="0"/>
                        <a:cs typeface="+mn-cs"/>
                      </a:endParaRPr>
                    </a:p>
                    <a:p>
                      <a:pPr marL="171450" indent="-171450">
                        <a:spcBef>
                          <a:spcPts val="300"/>
                        </a:spcBef>
                        <a:buFont typeface="Arial" panose="020B0604020202020204" pitchFamily="34" charset="0"/>
                        <a:buChar char="•"/>
                      </a:pPr>
                      <a:r>
                        <a:rPr lang="en-AU" sz="1200" b="0" i="0" kern="1200" dirty="0">
                          <a:solidFill>
                            <a:schemeClr val="dk1"/>
                          </a:solidFill>
                          <a:effectLst/>
                          <a:latin typeface="Roboto Light" panose="02000000000000000000" pitchFamily="2" charset="0"/>
                          <a:ea typeface="Roboto Light" panose="02000000000000000000" pitchFamily="2" charset="0"/>
                          <a:cs typeface="+mn-cs"/>
                        </a:rPr>
                        <a:t>Liver and renal function tests</a:t>
                      </a:r>
                    </a:p>
                    <a:p>
                      <a:pPr marL="171450" indent="-171450">
                        <a:spcBef>
                          <a:spcPts val="300"/>
                        </a:spcBef>
                        <a:buFont typeface="Arial" panose="020B0604020202020204" pitchFamily="34" charset="0"/>
                        <a:buChar char="•"/>
                      </a:pPr>
                      <a:r>
                        <a:rPr lang="en-AU" sz="1200" b="0" i="0" kern="1200" dirty="0">
                          <a:solidFill>
                            <a:schemeClr val="dk1"/>
                          </a:solidFill>
                          <a:effectLst/>
                          <a:latin typeface="Roboto Light" panose="02000000000000000000" pitchFamily="2" charset="0"/>
                          <a:ea typeface="Roboto Light" panose="02000000000000000000" pitchFamily="2" charset="0"/>
                          <a:cs typeface="+mn-cs"/>
                        </a:rPr>
                        <a:t>HBV DNA</a:t>
                      </a:r>
                      <a:r>
                        <a:rPr lang="en-AU" sz="1200" baseline="30000" dirty="0">
                          <a:solidFill>
                            <a:schemeClr val="tx1"/>
                          </a:solidFill>
                          <a:effectLst/>
                          <a:latin typeface="Helvetica" pitchFamily="2" charset="0"/>
                        </a:rPr>
                        <a:t>†</a:t>
                      </a:r>
                      <a:endParaRPr lang="en-AU" sz="1200" b="0" i="0" kern="1200" baseline="0" dirty="0">
                        <a:solidFill>
                          <a:schemeClr val="dk1"/>
                        </a:solidFill>
                        <a:effectLst/>
                        <a:latin typeface="Roboto Light" panose="02000000000000000000" pitchFamily="2" charset="0"/>
                        <a:ea typeface="Roboto Light" panose="02000000000000000000" pitchFamily="2" charset="0"/>
                        <a:cs typeface="+mn-cs"/>
                      </a:endParaRPr>
                    </a:p>
                    <a:p>
                      <a:pPr marL="171450" indent="-171450">
                        <a:spcBef>
                          <a:spcPts val="300"/>
                        </a:spcBef>
                        <a:buFont typeface="Arial" panose="020B0604020202020204" pitchFamily="34" charset="0"/>
                        <a:buChar char="•"/>
                      </a:pPr>
                      <a:r>
                        <a:rPr lang="en-AU" sz="1200" b="0" i="0" kern="1200" dirty="0">
                          <a:solidFill>
                            <a:schemeClr val="dk1"/>
                          </a:solidFill>
                          <a:effectLst/>
                          <a:latin typeface="Roboto Light" panose="02000000000000000000" pitchFamily="2" charset="0"/>
                          <a:ea typeface="Roboto Light" panose="02000000000000000000" pitchFamily="2" charset="0"/>
                          <a:cs typeface="+mn-cs"/>
                        </a:rPr>
                        <a:t>Serum phosphate if on tenofovir disoproxil fumarate (TDF)</a:t>
                      </a:r>
                    </a:p>
                    <a:p>
                      <a:br>
                        <a:rPr lang="en-AU" sz="1200" b="0" i="0" kern="1200" dirty="0">
                          <a:solidFill>
                            <a:schemeClr val="dk1"/>
                          </a:solidFill>
                          <a:effectLst/>
                          <a:latin typeface="Roboto Light" panose="02000000000000000000" pitchFamily="2" charset="0"/>
                          <a:ea typeface="Roboto Light" panose="02000000000000000000" pitchFamily="2" charset="0"/>
                          <a:cs typeface="+mn-cs"/>
                        </a:rPr>
                      </a:br>
                      <a:endParaRPr lang="en-AU" sz="1200" b="0" i="0" kern="1200" dirty="0">
                        <a:solidFill>
                          <a:schemeClr val="dk1"/>
                        </a:solidFill>
                        <a:effectLst/>
                        <a:latin typeface="Roboto Light" panose="02000000000000000000" pitchFamily="2" charset="0"/>
                        <a:ea typeface="Roboto Light" panose="02000000000000000000" pitchFamily="2" charset="0"/>
                        <a:cs typeface="+mn-cs"/>
                      </a:endParaRPr>
                    </a:p>
                    <a:p>
                      <a:pPr>
                        <a:spcBef>
                          <a:spcPts val="300"/>
                        </a:spcBef>
                      </a:pPr>
                      <a:r>
                        <a:rPr lang="en-AU" sz="1200" b="0" i="0" u="sng" kern="1200" dirty="0">
                          <a:solidFill>
                            <a:schemeClr val="dk1"/>
                          </a:solidFill>
                          <a:effectLst/>
                          <a:latin typeface="Roboto" panose="02000000000000000000" pitchFamily="2" charset="0"/>
                          <a:ea typeface="Roboto" panose="02000000000000000000" pitchFamily="2" charset="0"/>
                          <a:cs typeface="+mn-cs"/>
                        </a:rPr>
                        <a:t>In addition:</a:t>
                      </a:r>
                    </a:p>
                    <a:p>
                      <a:pPr marL="171450" indent="-171450">
                        <a:spcBef>
                          <a:spcPts val="300"/>
                        </a:spcBef>
                        <a:buFont typeface="Arial" panose="020B0604020202020204" pitchFamily="34" charset="0"/>
                        <a:buChar char="•"/>
                      </a:pPr>
                      <a:r>
                        <a:rPr lang="en-AU" sz="1200" b="0" i="0" kern="1200" dirty="0">
                          <a:solidFill>
                            <a:schemeClr val="dk1"/>
                          </a:solidFill>
                          <a:effectLst/>
                          <a:latin typeface="Roboto Light" panose="02000000000000000000" pitchFamily="2" charset="0"/>
                          <a:ea typeface="Roboto Light" panose="02000000000000000000" pitchFamily="2" charset="0"/>
                          <a:cs typeface="+mn-cs"/>
                        </a:rPr>
                        <a:t>If </a:t>
                      </a:r>
                      <a:r>
                        <a:rPr lang="en-AU" sz="1200" b="0" i="0" kern="1200" dirty="0" err="1">
                          <a:solidFill>
                            <a:schemeClr val="dk1"/>
                          </a:solidFill>
                          <a:effectLst/>
                          <a:latin typeface="Roboto Light" panose="02000000000000000000" pitchFamily="2" charset="0"/>
                          <a:ea typeface="Roboto Light" panose="02000000000000000000" pitchFamily="2" charset="0"/>
                          <a:cs typeface="+mn-cs"/>
                        </a:rPr>
                        <a:t>HBeAg</a:t>
                      </a:r>
                      <a:r>
                        <a:rPr lang="en-AU" sz="1200" b="0" i="0" kern="1200" dirty="0">
                          <a:solidFill>
                            <a:schemeClr val="dk1"/>
                          </a:solidFill>
                          <a:effectLst/>
                          <a:latin typeface="Roboto Light" panose="02000000000000000000" pitchFamily="2" charset="0"/>
                          <a:ea typeface="Roboto Light" panose="02000000000000000000" pitchFamily="2" charset="0"/>
                          <a:cs typeface="+mn-cs"/>
                        </a:rPr>
                        <a:t> positive at baseline: </a:t>
                      </a:r>
                      <a:r>
                        <a:rPr lang="en-AU" sz="1200" b="0" i="0" kern="1200" dirty="0" err="1">
                          <a:solidFill>
                            <a:schemeClr val="dk1"/>
                          </a:solidFill>
                          <a:effectLst/>
                          <a:latin typeface="Roboto Light" panose="02000000000000000000" pitchFamily="2" charset="0"/>
                          <a:ea typeface="Roboto Light" panose="02000000000000000000" pitchFamily="2" charset="0"/>
                          <a:cs typeface="+mn-cs"/>
                        </a:rPr>
                        <a:t>HBeAg</a:t>
                      </a:r>
                      <a:r>
                        <a:rPr lang="en-AU" sz="1200" b="0" i="0" kern="1200" dirty="0">
                          <a:solidFill>
                            <a:schemeClr val="dk1"/>
                          </a:solidFill>
                          <a:effectLst/>
                          <a:latin typeface="Roboto Light" panose="02000000000000000000" pitchFamily="2" charset="0"/>
                          <a:ea typeface="Roboto Light" panose="02000000000000000000" pitchFamily="2" charset="0"/>
                          <a:cs typeface="+mn-cs"/>
                        </a:rPr>
                        <a:t>/anti-</a:t>
                      </a:r>
                      <a:r>
                        <a:rPr lang="en-AU" sz="1200" b="0" i="0" kern="1200" dirty="0" err="1">
                          <a:solidFill>
                            <a:schemeClr val="dk1"/>
                          </a:solidFill>
                          <a:effectLst/>
                          <a:latin typeface="Roboto Light" panose="02000000000000000000" pitchFamily="2" charset="0"/>
                          <a:ea typeface="Roboto Light" panose="02000000000000000000" pitchFamily="2" charset="0"/>
                          <a:cs typeface="+mn-cs"/>
                        </a:rPr>
                        <a:t>HBe</a:t>
                      </a:r>
                      <a:r>
                        <a:rPr lang="en-AU" sz="1200" b="0" i="0" kern="1200" dirty="0">
                          <a:solidFill>
                            <a:schemeClr val="dk1"/>
                          </a:solidFill>
                          <a:effectLst/>
                          <a:latin typeface="Roboto Light" panose="02000000000000000000" pitchFamily="2" charset="0"/>
                          <a:ea typeface="Roboto Light" panose="02000000000000000000" pitchFamily="2" charset="0"/>
                          <a:cs typeface="+mn-cs"/>
                        </a:rPr>
                        <a:t> (6-12 monthly)</a:t>
                      </a:r>
                    </a:p>
                    <a:p>
                      <a:pPr marL="171450" indent="-171450">
                        <a:spcBef>
                          <a:spcPts val="300"/>
                        </a:spcBef>
                        <a:buFont typeface="Arial" panose="020B0604020202020204" pitchFamily="34" charset="0"/>
                        <a:buChar char="•"/>
                      </a:pPr>
                      <a:r>
                        <a:rPr lang="en-AU" sz="1200" b="0" i="0" kern="1200" dirty="0">
                          <a:solidFill>
                            <a:schemeClr val="dk1"/>
                          </a:solidFill>
                          <a:effectLst/>
                          <a:latin typeface="Roboto Light" panose="02000000000000000000" pitchFamily="2" charset="0"/>
                          <a:ea typeface="Roboto Light" panose="02000000000000000000" pitchFamily="2" charset="0"/>
                          <a:cs typeface="+mn-cs"/>
                        </a:rPr>
                        <a:t>If HBV DNA</a:t>
                      </a:r>
                      <a:r>
                        <a:rPr lang="en-AU" sz="1200" baseline="30000" dirty="0">
                          <a:solidFill>
                            <a:schemeClr val="tx1"/>
                          </a:solidFill>
                          <a:effectLst/>
                          <a:latin typeface="Helvetica" pitchFamily="2" charset="0"/>
                        </a:rPr>
                        <a:t>†</a:t>
                      </a:r>
                      <a:r>
                        <a:rPr lang="en-AU" sz="1200" b="0" i="0" kern="1200" dirty="0">
                          <a:solidFill>
                            <a:schemeClr val="dk1"/>
                          </a:solidFill>
                          <a:effectLst/>
                          <a:latin typeface="Roboto Light" panose="02000000000000000000" pitchFamily="2" charset="0"/>
                          <a:ea typeface="Roboto Light" panose="02000000000000000000" pitchFamily="2" charset="0"/>
                          <a:cs typeface="+mn-cs"/>
                        </a:rPr>
                        <a:t> undetectable: </a:t>
                      </a:r>
                      <a:br>
                        <a:rPr lang="en-AU" sz="1200" b="0" i="0" kern="1200" dirty="0">
                          <a:solidFill>
                            <a:schemeClr val="dk1"/>
                          </a:solidFill>
                          <a:effectLst/>
                          <a:latin typeface="Roboto Light" panose="02000000000000000000" pitchFamily="2" charset="0"/>
                          <a:ea typeface="Roboto Light" panose="02000000000000000000" pitchFamily="2" charset="0"/>
                          <a:cs typeface="+mn-cs"/>
                        </a:rPr>
                      </a:br>
                      <a:r>
                        <a:rPr lang="en-AU" sz="1200" b="0" i="0" kern="1200" dirty="0">
                          <a:solidFill>
                            <a:schemeClr val="dk1"/>
                          </a:solidFill>
                          <a:effectLst/>
                          <a:latin typeface="Roboto Light" panose="02000000000000000000" pitchFamily="2" charset="0"/>
                          <a:ea typeface="Roboto Light" panose="02000000000000000000" pitchFamily="2" charset="0"/>
                          <a:cs typeface="+mn-cs"/>
                        </a:rPr>
                        <a:t>HBsAg/anti-HBs (12 monthly)</a:t>
                      </a:r>
                    </a:p>
                    <a:p>
                      <a:pPr marL="171450" indent="-171450">
                        <a:spcBef>
                          <a:spcPts val="300"/>
                        </a:spcBef>
                        <a:buFont typeface="Arial" panose="020B0604020202020204" pitchFamily="34" charset="0"/>
                        <a:buChar char="•"/>
                      </a:pPr>
                      <a:r>
                        <a:rPr lang="en-AU" sz="1200" b="0" i="0" kern="1200" dirty="0">
                          <a:solidFill>
                            <a:schemeClr val="dk1"/>
                          </a:solidFill>
                          <a:effectLst/>
                          <a:latin typeface="Roboto Light" panose="02000000000000000000" pitchFamily="2" charset="0"/>
                          <a:ea typeface="Roboto Light" panose="02000000000000000000" pitchFamily="2" charset="0"/>
                          <a:cs typeface="+mn-cs"/>
                        </a:rPr>
                        <a:t>If cirrhotic: FBE and INR </a:t>
                      </a:r>
                      <a:br>
                        <a:rPr lang="en-AU" sz="1200" b="0" i="0" kern="1200" dirty="0">
                          <a:solidFill>
                            <a:schemeClr val="dk1"/>
                          </a:solidFill>
                          <a:effectLst/>
                          <a:latin typeface="Roboto Light" panose="02000000000000000000" pitchFamily="2" charset="0"/>
                          <a:ea typeface="Roboto Light" panose="02000000000000000000" pitchFamily="2" charset="0"/>
                          <a:cs typeface="+mn-cs"/>
                        </a:rPr>
                      </a:br>
                      <a:r>
                        <a:rPr lang="en-AU" sz="1200" b="0" i="0" kern="1200" dirty="0">
                          <a:solidFill>
                            <a:schemeClr val="dk1"/>
                          </a:solidFill>
                          <a:effectLst/>
                          <a:latin typeface="Roboto Light" panose="02000000000000000000" pitchFamily="2" charset="0"/>
                          <a:ea typeface="Roboto Light" panose="02000000000000000000" pitchFamily="2" charset="0"/>
                          <a:cs typeface="+mn-cs"/>
                        </a:rPr>
                        <a:t>(3-monthly for the first year, </a:t>
                      </a:r>
                      <a:br>
                        <a:rPr lang="en-AU" sz="1200" b="0" i="0" kern="1200" dirty="0">
                          <a:solidFill>
                            <a:schemeClr val="dk1"/>
                          </a:solidFill>
                          <a:effectLst/>
                          <a:latin typeface="Roboto Light" panose="02000000000000000000" pitchFamily="2" charset="0"/>
                          <a:ea typeface="Roboto Light" panose="02000000000000000000" pitchFamily="2" charset="0"/>
                          <a:cs typeface="+mn-cs"/>
                        </a:rPr>
                      </a:br>
                      <a:r>
                        <a:rPr lang="en-AU" sz="1200" b="0" i="0" kern="1200" dirty="0">
                          <a:solidFill>
                            <a:schemeClr val="dk1"/>
                          </a:solidFill>
                          <a:effectLst/>
                          <a:latin typeface="Roboto Light" panose="02000000000000000000" pitchFamily="2" charset="0"/>
                          <a:ea typeface="Roboto Light" panose="02000000000000000000" pitchFamily="2" charset="0"/>
                          <a:cs typeface="+mn-cs"/>
                        </a:rPr>
                        <a:t>then 6 monthly)</a:t>
                      </a:r>
                    </a:p>
                    <a:p>
                      <a:pPr>
                        <a:spcBef>
                          <a:spcPts val="300"/>
                        </a:spcBef>
                      </a:pPr>
                      <a:r>
                        <a:rPr lang="en-AU" sz="1200" b="0" i="0" kern="1200" dirty="0">
                          <a:solidFill>
                            <a:schemeClr val="dk1"/>
                          </a:solidFill>
                          <a:effectLst/>
                          <a:latin typeface="Roboto Light" panose="02000000000000000000" pitchFamily="2" charset="0"/>
                          <a:ea typeface="Roboto Light" panose="02000000000000000000" pitchFamily="2" charset="0"/>
                          <a:cs typeface="+mn-cs"/>
                        </a:rPr>
                        <a:t>Also assess adherence to treatment </a:t>
                      </a:r>
                      <a:br>
                        <a:rPr lang="en-AU" sz="1200" b="0" i="0" kern="1200" dirty="0">
                          <a:solidFill>
                            <a:schemeClr val="dk1"/>
                          </a:solidFill>
                          <a:effectLst/>
                          <a:latin typeface="Roboto Light" panose="02000000000000000000" pitchFamily="2" charset="0"/>
                          <a:ea typeface="Roboto Light" panose="02000000000000000000" pitchFamily="2" charset="0"/>
                          <a:cs typeface="+mn-cs"/>
                        </a:rPr>
                      </a:br>
                      <a:r>
                        <a:rPr lang="en-AU" sz="1200" b="0" i="0" kern="1200" dirty="0">
                          <a:solidFill>
                            <a:schemeClr val="dk1"/>
                          </a:solidFill>
                          <a:effectLst/>
                          <a:latin typeface="Roboto Light" panose="02000000000000000000" pitchFamily="2" charset="0"/>
                          <a:ea typeface="Roboto Light" panose="02000000000000000000" pitchFamily="2" charset="0"/>
                          <a:cs typeface="+mn-cs"/>
                        </a:rPr>
                        <a:t>every review.</a:t>
                      </a:r>
                    </a:p>
                  </a:txBody>
                  <a:tcPr marL="190500" marR="190500" marT="190500" marB="190500" anchor="ctr">
                    <a:solidFill>
                      <a:schemeClr val="bg1">
                        <a:lumMod val="85000"/>
                        <a:alpha val="32000"/>
                      </a:schemeClr>
                    </a:solidFill>
                  </a:tcPr>
                </a:tc>
                <a:tc>
                  <a:txBody>
                    <a:bodyPr/>
                    <a:lstStyle/>
                    <a:p>
                      <a:pPr marL="171450" indent="-171450">
                        <a:spcBef>
                          <a:spcPts val="300"/>
                        </a:spcBef>
                        <a:buFont typeface="Arial" panose="020B0604020202020204" pitchFamily="34" charset="0"/>
                        <a:buChar char="•"/>
                      </a:pPr>
                      <a:r>
                        <a:rPr lang="en-AU" sz="1200" b="0" i="0" kern="1200" dirty="0">
                          <a:solidFill>
                            <a:schemeClr val="dk1"/>
                          </a:solidFill>
                          <a:effectLst/>
                          <a:latin typeface="Roboto Light" panose="02000000000000000000" pitchFamily="2" charset="0"/>
                          <a:ea typeface="Roboto Light" panose="02000000000000000000" pitchFamily="2" charset="0"/>
                          <a:cs typeface="+mn-cs"/>
                        </a:rPr>
                        <a:t>Periodic review of household contacts and sexual partners where appropriate</a:t>
                      </a:r>
                    </a:p>
                    <a:p>
                      <a:pPr marL="0" indent="0">
                        <a:spcBef>
                          <a:spcPts val="300"/>
                        </a:spcBef>
                        <a:buFont typeface="Arial" panose="020B0604020202020204" pitchFamily="34" charset="0"/>
                        <a:buNone/>
                      </a:pPr>
                      <a:endParaRPr lang="en-AU" sz="1200" b="0" i="0" kern="1200" dirty="0">
                        <a:solidFill>
                          <a:schemeClr val="dk1"/>
                        </a:solidFill>
                        <a:effectLst/>
                        <a:latin typeface="Roboto Light" panose="02000000000000000000" pitchFamily="2" charset="0"/>
                        <a:ea typeface="Roboto Light" panose="02000000000000000000" pitchFamily="2" charset="0"/>
                        <a:cs typeface="+mn-cs"/>
                      </a:endParaRPr>
                    </a:p>
                    <a:p>
                      <a:pPr marL="171450" indent="-171450">
                        <a:spcBef>
                          <a:spcPts val="300"/>
                        </a:spcBef>
                        <a:buFont typeface="Arial" panose="020B0604020202020204" pitchFamily="34" charset="0"/>
                        <a:buChar char="•"/>
                      </a:pPr>
                      <a:r>
                        <a:rPr lang="en-AU" sz="1200" b="0" i="0" kern="1200" dirty="0">
                          <a:solidFill>
                            <a:schemeClr val="dk1"/>
                          </a:solidFill>
                          <a:effectLst/>
                          <a:latin typeface="Roboto Light" panose="02000000000000000000" pitchFamily="2" charset="0"/>
                          <a:ea typeface="Roboto Light" panose="02000000000000000000" pitchFamily="2" charset="0"/>
                          <a:cs typeface="+mn-cs"/>
                        </a:rPr>
                        <a:t>HCC surveillance where indicated (refer to box on bottom right side of page 2 of tool)</a:t>
                      </a:r>
                    </a:p>
                    <a:p>
                      <a:br>
                        <a:rPr lang="en-AU" sz="1200" b="0" i="0" dirty="0">
                          <a:solidFill>
                            <a:schemeClr val="tx1"/>
                          </a:solidFill>
                          <a:effectLst/>
                          <a:latin typeface="Roboto Light" panose="02000000000000000000" pitchFamily="2" charset="0"/>
                          <a:ea typeface="Roboto Light" panose="02000000000000000000" pitchFamily="2" charset="0"/>
                        </a:rPr>
                      </a:br>
                      <a:endParaRPr lang="en-AU" sz="1200" b="0" i="0" dirty="0">
                        <a:solidFill>
                          <a:schemeClr val="tx1"/>
                        </a:solidFill>
                        <a:effectLst/>
                        <a:latin typeface="Roboto Light" panose="02000000000000000000" pitchFamily="2" charset="0"/>
                        <a:ea typeface="Roboto Light" panose="02000000000000000000" pitchFamily="2" charset="0"/>
                      </a:endParaRPr>
                    </a:p>
                  </a:txBody>
                  <a:tcPr marL="190500" marR="190500" marT="190500" marB="190500" anchor="ctr">
                    <a:solidFill>
                      <a:schemeClr val="bg1">
                        <a:lumMod val="85000"/>
                        <a:alpha val="32000"/>
                      </a:schemeClr>
                    </a:solidFill>
                  </a:tcPr>
                </a:tc>
                <a:extLst>
                  <a:ext uri="{0D108BD9-81ED-4DB2-BD59-A6C34878D82A}">
                    <a16:rowId xmlns:a16="http://schemas.microsoft.com/office/drawing/2014/main" val="1602912043"/>
                  </a:ext>
                </a:extLst>
              </a:tr>
            </a:tbl>
          </a:graphicData>
        </a:graphic>
      </p:graphicFrame>
      <p:sp>
        <p:nvSpPr>
          <p:cNvPr id="7" name="TextBox 6">
            <a:extLst>
              <a:ext uri="{FF2B5EF4-FFF2-40B4-BE49-F238E27FC236}">
                <a16:creationId xmlns:a16="http://schemas.microsoft.com/office/drawing/2014/main" id="{AE680244-66A8-BBD9-4EC3-DA7B27D7EB59}"/>
              </a:ext>
            </a:extLst>
          </p:cNvPr>
          <p:cNvSpPr txBox="1"/>
          <p:nvPr userDrawn="1"/>
        </p:nvSpPr>
        <p:spPr>
          <a:xfrm>
            <a:off x="363814" y="6407830"/>
            <a:ext cx="61791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0" i="0" dirty="0">
                <a:solidFill>
                  <a:schemeClr val="tx1"/>
                </a:solidFill>
                <a:effectLst/>
                <a:latin typeface="Roboto Light" panose="02000000000000000000" pitchFamily="2" charset="0"/>
                <a:ea typeface="Roboto Light" panose="02000000000000000000" pitchFamily="2" charset="0"/>
              </a:rPr>
              <a:t>† Medicare covers HBV DNA testing once per year for patients not on treatment and 4 times per year for patient on treatment.</a:t>
            </a:r>
            <a:endParaRPr lang="en-AU" sz="800" b="1" kern="1200" dirty="0">
              <a:solidFill>
                <a:schemeClr val="tx1"/>
              </a:solidFill>
              <a:effectLst/>
              <a:latin typeface="Roboto Light"/>
              <a:ea typeface="Roboto Light"/>
              <a:cs typeface="+mn-cs"/>
            </a:endParaRPr>
          </a:p>
          <a:p>
            <a:endParaRPr lang="en-US" sz="800" dirty="0"/>
          </a:p>
        </p:txBody>
      </p:sp>
    </p:spTree>
    <p:extLst>
      <p:ext uri="{BB962C8B-B14F-4D97-AF65-F5344CB8AC3E}">
        <p14:creationId xmlns:p14="http://schemas.microsoft.com/office/powerpoint/2010/main" val="2704785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patocellular carcinoma surveill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11092"/>
            <a:ext cx="3797387" cy="4447573"/>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3C8C2B6-1507-10E3-3171-C245812295AB}"/>
              </a:ext>
            </a:extLst>
          </p:cNvPr>
          <p:cNvPicPr>
            <a:picLocks noChangeAspect="1"/>
          </p:cNvPicPr>
          <p:nvPr userDrawn="1"/>
        </p:nvPicPr>
        <p:blipFill>
          <a:blip r:embed="rId2"/>
          <a:srcRect/>
          <a:stretch/>
        </p:blipFill>
        <p:spPr>
          <a:xfrm>
            <a:off x="8107139" y="1837467"/>
            <a:ext cx="3199511" cy="2205657"/>
          </a:xfrm>
          <a:prstGeom prst="rect">
            <a:avLst/>
          </a:prstGeom>
        </p:spPr>
      </p:pic>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3"/>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dirty="0">
                <a:effectLst/>
                <a:latin typeface="Roboto Light" panose="02000000000000000000" pitchFamily="2" charset="0"/>
              </a:rPr>
              <a:t>Hepatocellular carcinoma surveillance</a:t>
            </a:r>
          </a:p>
        </p:txBody>
      </p:sp>
      <p:sp>
        <p:nvSpPr>
          <p:cNvPr id="9" name="Rectangle: Rounded Corners 4">
            <a:extLst>
              <a:ext uri="{FF2B5EF4-FFF2-40B4-BE49-F238E27FC236}">
                <a16:creationId xmlns:a16="http://schemas.microsoft.com/office/drawing/2014/main" id="{05F66E56-2FDE-7258-CBE3-A942E965CADF}"/>
              </a:ext>
            </a:extLst>
          </p:cNvPr>
          <p:cNvSpPr/>
          <p:nvPr userDrawn="1"/>
        </p:nvSpPr>
        <p:spPr>
          <a:xfrm>
            <a:off x="9682780" y="3329796"/>
            <a:ext cx="1623870" cy="713328"/>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02 April 2025</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DCD35A2B-3394-A6E8-B7E0-4A0E9C2C7FAF}"/>
              </a:ext>
            </a:extLst>
          </p:cNvPr>
          <p:cNvSpPr txBox="1"/>
          <p:nvPr userDrawn="1"/>
        </p:nvSpPr>
        <p:spPr>
          <a:xfrm>
            <a:off x="469814" y="1540041"/>
            <a:ext cx="7195462" cy="3749946"/>
          </a:xfrm>
          <a:prstGeom prst="rect">
            <a:avLst/>
          </a:prstGeom>
          <a:solidFill>
            <a:srgbClr val="00B8AC"/>
          </a:solidFill>
        </p:spPr>
        <p:txBody>
          <a:bodyPr wrap="square" lIns="216000" tIns="216000" rIns="216000" bIns="216000" numCol="1" spcCol="360000" rtlCol="0">
            <a:spAutoFit/>
          </a:bodyPr>
          <a:lstStyle/>
          <a:p>
            <a:pPr marL="0" indent="0">
              <a:lnSpc>
                <a:spcPct val="100000"/>
              </a:lnSpc>
              <a:spcBef>
                <a:spcPts val="400"/>
              </a:spcBef>
              <a:buFont typeface="Arial" panose="020B0604020202020204" pitchFamily="34" charset="0"/>
              <a:buNone/>
            </a:pPr>
            <a:r>
              <a:rPr lang="en-AU" sz="1600" b="0" i="0" dirty="0">
                <a:solidFill>
                  <a:schemeClr val="bg1"/>
                </a:solidFill>
                <a:effectLst/>
                <a:latin typeface="Roboto Medium" panose="02000000000000000000" pitchFamily="2" charset="0"/>
                <a:ea typeface="Roboto Medium" panose="02000000000000000000" pitchFamily="2" charset="0"/>
              </a:rPr>
              <a:t>6-monthly ultrasound with or without AFP is recommended for patients </a:t>
            </a:r>
            <a:br>
              <a:rPr lang="en-AU" sz="1600" b="0" i="0" dirty="0">
                <a:solidFill>
                  <a:schemeClr val="bg1"/>
                </a:solidFill>
                <a:effectLst/>
                <a:latin typeface="Roboto Medium" panose="02000000000000000000" pitchFamily="2" charset="0"/>
                <a:ea typeface="Roboto Medium" panose="02000000000000000000" pitchFamily="2" charset="0"/>
              </a:rPr>
            </a:br>
            <a:r>
              <a:rPr lang="en-AU" sz="1600" b="0" i="0" dirty="0">
                <a:solidFill>
                  <a:schemeClr val="bg1"/>
                </a:solidFill>
                <a:effectLst/>
                <a:latin typeface="Roboto Medium" panose="02000000000000000000" pitchFamily="2" charset="0"/>
                <a:ea typeface="Roboto Medium" panose="02000000000000000000" pitchFamily="2" charset="0"/>
              </a:rPr>
              <a:t>with CHB in these groups: </a:t>
            </a:r>
          </a:p>
          <a:p>
            <a:pPr marL="285750" indent="-285750">
              <a:lnSpc>
                <a:spcPct val="100000"/>
              </a:lnSpc>
              <a:spcBef>
                <a:spcPts val="400"/>
              </a:spcBef>
              <a:buFont typeface="Arial" panose="020B0604020202020204" pitchFamily="34" charset="0"/>
              <a:buChar char="•"/>
            </a:pPr>
            <a:r>
              <a:rPr lang="en-US" sz="1600" dirty="0">
                <a:solidFill>
                  <a:schemeClr val="bg1"/>
                </a:solidFill>
                <a:effectLst/>
                <a:latin typeface="Roboto Light" panose="02000000000000000000" pitchFamily="2" charset="0"/>
              </a:rPr>
              <a:t>People with cirrhosis.</a:t>
            </a:r>
          </a:p>
          <a:p>
            <a:pPr marL="285750" indent="-285750">
              <a:lnSpc>
                <a:spcPct val="100000"/>
              </a:lnSpc>
              <a:spcBef>
                <a:spcPts val="400"/>
              </a:spcBef>
              <a:buFont typeface="Arial" panose="020B0604020202020204" pitchFamily="34" charset="0"/>
              <a:buChar char="•"/>
            </a:pPr>
            <a:r>
              <a:rPr lang="en-US" sz="1600" dirty="0">
                <a:solidFill>
                  <a:schemeClr val="bg1"/>
                </a:solidFill>
                <a:effectLst/>
                <a:latin typeface="Roboto Light" panose="02000000000000000000" pitchFamily="2" charset="0"/>
              </a:rPr>
              <a:t>Anyone aged ≥ 40 years with a family history of HCC (first-degree relative). </a:t>
            </a:r>
            <a:r>
              <a:rPr lang="en-US" sz="1600" i="1" dirty="0">
                <a:solidFill>
                  <a:schemeClr val="bg1"/>
                </a:solidFill>
                <a:effectLst/>
                <a:latin typeface="Roboto Light" panose="02000000000000000000" pitchFamily="2" charset="0"/>
              </a:rPr>
              <a:t>Consider offering surveillance 10 years prior to earliest case in a family.</a:t>
            </a:r>
          </a:p>
          <a:p>
            <a:pPr marL="285750" indent="-285750">
              <a:lnSpc>
                <a:spcPct val="100000"/>
              </a:lnSpc>
              <a:spcBef>
                <a:spcPts val="400"/>
              </a:spcBef>
              <a:buFont typeface="Arial" panose="020B0604020202020204" pitchFamily="34" charset="0"/>
              <a:buChar char="•"/>
            </a:pPr>
            <a:r>
              <a:rPr lang="en-US" sz="1600" dirty="0">
                <a:solidFill>
                  <a:schemeClr val="bg1"/>
                </a:solidFill>
                <a:effectLst/>
                <a:latin typeface="Roboto Light" panose="02000000000000000000" pitchFamily="2" charset="0"/>
              </a:rPr>
              <a:t>Sub-Saharan African people ≥ 20 years</a:t>
            </a:r>
          </a:p>
          <a:p>
            <a:pPr marL="285750" indent="-285750">
              <a:lnSpc>
                <a:spcPct val="100000"/>
              </a:lnSpc>
              <a:spcBef>
                <a:spcPts val="400"/>
              </a:spcBef>
              <a:buFont typeface="Arial" panose="020B0604020202020204" pitchFamily="34" charset="0"/>
              <a:buChar char="•"/>
            </a:pPr>
            <a:r>
              <a:rPr lang="en-US" sz="1600" dirty="0">
                <a:solidFill>
                  <a:schemeClr val="bg1"/>
                </a:solidFill>
                <a:effectLst/>
                <a:latin typeface="Roboto Light" panose="02000000000000000000" pitchFamily="2" charset="0"/>
              </a:rPr>
              <a:t>Aboriginal and Torres Strait Islander people ≥ 50 years</a:t>
            </a:r>
          </a:p>
          <a:p>
            <a:pPr marL="285750" indent="-285750">
              <a:lnSpc>
                <a:spcPct val="100000"/>
              </a:lnSpc>
              <a:spcBef>
                <a:spcPts val="400"/>
              </a:spcBef>
              <a:buFont typeface="Arial" panose="020B0604020202020204" pitchFamily="34" charset="0"/>
              <a:buChar char="•"/>
            </a:pPr>
            <a:r>
              <a:rPr lang="en-US" sz="1600" dirty="0">
                <a:solidFill>
                  <a:schemeClr val="bg1"/>
                </a:solidFill>
                <a:effectLst/>
                <a:latin typeface="Roboto Light" panose="02000000000000000000" pitchFamily="2" charset="0"/>
              </a:rPr>
              <a:t>Aboriginal and Torres Strait Islander people with high risk features ≥ 40 years.^</a:t>
            </a:r>
          </a:p>
          <a:p>
            <a:pPr marL="285750" indent="-285750">
              <a:lnSpc>
                <a:spcPct val="100000"/>
              </a:lnSpc>
              <a:spcBef>
                <a:spcPts val="400"/>
              </a:spcBef>
              <a:buFont typeface="Arial" panose="020B0604020202020204" pitchFamily="34" charset="0"/>
              <a:buChar char="•"/>
            </a:pPr>
            <a:r>
              <a:rPr lang="en-US" sz="1600" dirty="0">
                <a:solidFill>
                  <a:schemeClr val="bg1"/>
                </a:solidFill>
                <a:effectLst/>
                <a:latin typeface="Roboto Light" panose="02000000000000000000" pitchFamily="2" charset="0"/>
              </a:rPr>
              <a:t>Asian -Pacific males ≥ 40 years</a:t>
            </a:r>
          </a:p>
          <a:p>
            <a:pPr marL="285750" indent="-285750">
              <a:lnSpc>
                <a:spcPct val="100000"/>
              </a:lnSpc>
              <a:spcBef>
                <a:spcPts val="400"/>
              </a:spcBef>
              <a:buFont typeface="Arial" panose="020B0604020202020204" pitchFamily="34" charset="0"/>
              <a:buChar char="•"/>
            </a:pPr>
            <a:r>
              <a:rPr lang="en-US" sz="1600" dirty="0">
                <a:solidFill>
                  <a:schemeClr val="bg1"/>
                </a:solidFill>
                <a:effectLst/>
                <a:latin typeface="Roboto Light" panose="02000000000000000000" pitchFamily="2" charset="0"/>
              </a:rPr>
              <a:t>Asian - Pacific females ≥ 50 years</a:t>
            </a:r>
            <a:endParaRPr lang="en-AU" sz="1600" dirty="0">
              <a:solidFill>
                <a:schemeClr val="bg1"/>
              </a:solidFill>
              <a:effectLst/>
              <a:latin typeface="Roboto Light" panose="02000000000000000000" pitchFamily="2" charset="0"/>
            </a:endParaRPr>
          </a:p>
        </p:txBody>
      </p:sp>
      <p:grpSp>
        <p:nvGrpSpPr>
          <p:cNvPr id="2" name="Group 1">
            <a:extLst>
              <a:ext uri="{FF2B5EF4-FFF2-40B4-BE49-F238E27FC236}">
                <a16:creationId xmlns:a16="http://schemas.microsoft.com/office/drawing/2014/main" id="{42B32313-D460-E86F-2858-96C011EF9AD8}"/>
              </a:ext>
            </a:extLst>
          </p:cNvPr>
          <p:cNvGrpSpPr/>
          <p:nvPr userDrawn="1"/>
        </p:nvGrpSpPr>
        <p:grpSpPr>
          <a:xfrm>
            <a:off x="297512" y="6277497"/>
            <a:ext cx="2110975" cy="365125"/>
            <a:chOff x="350520" y="5819961"/>
            <a:chExt cx="2110975" cy="365125"/>
          </a:xfrm>
        </p:grpSpPr>
        <p:pic>
          <p:nvPicPr>
            <p:cNvPr id="3" name="Picture 2" descr="Rectangle&#10;&#10;Description automatically generated with medium confidence">
              <a:extLst>
                <a:ext uri="{FF2B5EF4-FFF2-40B4-BE49-F238E27FC236}">
                  <a16:creationId xmlns:a16="http://schemas.microsoft.com/office/drawing/2014/main" id="{8142506D-A5B1-AEF8-AECD-32C32F42D4A2}"/>
                </a:ext>
              </a:extLst>
            </p:cNvPr>
            <p:cNvPicPr>
              <a:picLocks noChangeAspect="1"/>
            </p:cNvPicPr>
            <p:nvPr userDrawn="1"/>
          </p:nvPicPr>
          <p:blipFill>
            <a:blip r:embed="rId4"/>
            <a:stretch>
              <a:fillRect/>
            </a:stretch>
          </p:blipFill>
          <p:spPr>
            <a:xfrm>
              <a:off x="350520" y="5819961"/>
              <a:ext cx="2110975" cy="365125"/>
            </a:xfrm>
            <a:prstGeom prst="rect">
              <a:avLst/>
            </a:prstGeom>
          </p:spPr>
        </p:pic>
        <p:sp>
          <p:nvSpPr>
            <p:cNvPr id="6" name="TextBox 5">
              <a:extLst>
                <a:ext uri="{FF2B5EF4-FFF2-40B4-BE49-F238E27FC236}">
                  <a16:creationId xmlns:a16="http://schemas.microsoft.com/office/drawing/2014/main" id="{EE84F73F-5F89-E600-25DB-078993DEB11F}"/>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5"/>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
        <p:nvSpPr>
          <p:cNvPr id="7" name="TextBox 6">
            <a:extLst>
              <a:ext uri="{FF2B5EF4-FFF2-40B4-BE49-F238E27FC236}">
                <a16:creationId xmlns:a16="http://schemas.microsoft.com/office/drawing/2014/main" id="{471B7236-66CE-EFF2-0BF0-4B9E85F9CBFA}"/>
              </a:ext>
            </a:extLst>
          </p:cNvPr>
          <p:cNvSpPr txBox="1"/>
          <p:nvPr userDrawn="1"/>
        </p:nvSpPr>
        <p:spPr>
          <a:xfrm>
            <a:off x="462670" y="5402839"/>
            <a:ext cx="72026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effectLst/>
                <a:latin typeface="Roboto Light" panose="02000000000000000000" pitchFamily="2" charset="0"/>
                <a:ea typeface="Roboto Light" panose="02000000000000000000" pitchFamily="2" charset="0"/>
              </a:rPr>
              <a:t>These surveillance guidelines are based on the Clinical Practice Guidelines for HCC Surveillance for people at high risk in Australia (Cancer Council, April 2023). Alternative guidelines are offered in the Australian recommendations for the management of hepatocellular carcinoma: a consensus statement (GESA).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effectLst/>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effectLst/>
                <a:latin typeface="Roboto Light" panose="02000000000000000000" pitchFamily="2" charset="0"/>
                <a:ea typeface="Roboto Light" panose="02000000000000000000" pitchFamily="2" charset="0"/>
              </a:rPr>
              <a:t>^Such as confirmed or likely high risk HBV genotype. Genotype testing is not routinely offered and not </a:t>
            </a:r>
            <a:r>
              <a:rPr lang="en-US" sz="800" b="0" i="0" dirty="0" err="1">
                <a:solidFill>
                  <a:schemeClr val="tx1"/>
                </a:solidFill>
                <a:effectLst/>
                <a:latin typeface="Roboto Light" panose="02000000000000000000" pitchFamily="2" charset="0"/>
                <a:ea typeface="Roboto Light" panose="02000000000000000000" pitchFamily="2" charset="0"/>
              </a:rPr>
              <a:t>subsidised</a:t>
            </a:r>
            <a:r>
              <a:rPr lang="en-US" sz="800" b="0" i="0" dirty="0">
                <a:solidFill>
                  <a:schemeClr val="tx1"/>
                </a:solidFill>
                <a:effectLst/>
                <a:latin typeface="Roboto Light" panose="02000000000000000000" pitchFamily="2" charset="0"/>
                <a:ea typeface="Roboto Light" panose="02000000000000000000" pitchFamily="2" charset="0"/>
              </a:rPr>
              <a:t> through the Medicare Benefits Schedule.</a:t>
            </a:r>
            <a:endParaRPr lang="en-US" sz="800" dirty="0"/>
          </a:p>
        </p:txBody>
      </p:sp>
    </p:spTree>
    <p:extLst>
      <p:ext uri="{BB962C8B-B14F-4D97-AF65-F5344CB8AC3E}">
        <p14:creationId xmlns:p14="http://schemas.microsoft.com/office/powerpoint/2010/main" val="1309343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02 April 2025</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60D2A112-0259-031B-1D1D-E55FBCC8F8B8}"/>
              </a:ext>
            </a:extLst>
          </p:cNvPr>
          <p:cNvSpPr txBox="1"/>
          <p:nvPr userDrawn="1"/>
        </p:nvSpPr>
        <p:spPr>
          <a:xfrm>
            <a:off x="1049154" y="4586785"/>
            <a:ext cx="9894770" cy="830997"/>
          </a:xfrm>
          <a:prstGeom prst="rect">
            <a:avLst/>
          </a:prstGeom>
          <a:noFill/>
        </p:spPr>
        <p:txBody>
          <a:bodyPr wrap="square">
            <a:spAutoFit/>
          </a:bodyPr>
          <a:lstStyle/>
          <a:p>
            <a:pPr algn="ctr">
              <a:lnSpc>
                <a:spcPct val="200000"/>
              </a:lnSpc>
            </a:pPr>
            <a:r>
              <a:rPr lang="en-AU" sz="1600" b="0" i="0" dirty="0">
                <a:solidFill>
                  <a:srgbClr val="042145"/>
                </a:solidFill>
                <a:effectLst/>
                <a:latin typeface="Roboto Medium" panose="02000000000000000000" pitchFamily="2" charset="0"/>
                <a:ea typeface="Roboto Medium" panose="02000000000000000000" pitchFamily="2" charset="0"/>
              </a:rPr>
              <a:t>Disclaimer: </a:t>
            </a:r>
          </a:p>
          <a:p>
            <a:pPr algn="ctr"/>
            <a:r>
              <a:rPr lang="en-AU" sz="1600" b="0" i="0" dirty="0">
                <a:effectLst/>
                <a:latin typeface="Roboto Light" panose="02000000000000000000" pitchFamily="2" charset="0"/>
                <a:ea typeface="Roboto Light" panose="02000000000000000000" pitchFamily="2" charset="0"/>
              </a:rPr>
              <a:t>Guidance provided on this resource is based on guidelines and best-practices at the time of publication.</a:t>
            </a:r>
          </a:p>
        </p:txBody>
      </p:sp>
      <p:pic>
        <p:nvPicPr>
          <p:cNvPr id="4" name="Picture 3">
            <a:extLst>
              <a:ext uri="{FF2B5EF4-FFF2-40B4-BE49-F238E27FC236}">
                <a16:creationId xmlns:a16="http://schemas.microsoft.com/office/drawing/2014/main" id="{E23D396B-2CA4-6B35-55E5-2EC1A7299F46}"/>
              </a:ext>
            </a:extLst>
          </p:cNvPr>
          <p:cNvPicPr>
            <a:picLocks noChangeAspect="1"/>
          </p:cNvPicPr>
          <p:nvPr userDrawn="1"/>
        </p:nvPicPr>
        <p:blipFill>
          <a:blip r:embed="rId2"/>
          <a:stretch>
            <a:fillRect/>
          </a:stretch>
        </p:blipFill>
        <p:spPr>
          <a:xfrm>
            <a:off x="503226" y="2337717"/>
            <a:ext cx="11268673" cy="1360125"/>
          </a:xfrm>
          <a:prstGeom prst="rect">
            <a:avLst/>
          </a:prstGeom>
        </p:spPr>
      </p:pic>
    </p:spTree>
    <p:extLst>
      <p:ext uri="{BB962C8B-B14F-4D97-AF65-F5344CB8AC3E}">
        <p14:creationId xmlns:p14="http://schemas.microsoft.com/office/powerpoint/2010/main" val="18074405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E53F62-6D8D-CC4F-9CCE-699BDF0ABD0A}"/>
              </a:ext>
            </a:extLst>
          </p:cNvPr>
          <p:cNvSpPr/>
          <p:nvPr userDrawn="1"/>
        </p:nvSpPr>
        <p:spPr>
          <a:xfrm>
            <a:off x="0" y="1"/>
            <a:ext cx="12192000" cy="6858000"/>
          </a:xfrm>
          <a:prstGeom prst="rect">
            <a:avLst/>
          </a:prstGeom>
          <a:solidFill>
            <a:srgbClr val="91C5EA">
              <a:alpha val="282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A590E1A-9643-A4F7-3D99-DF0CDB2990DD}"/>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02 April 2025</a:t>
            </a:r>
          </a:p>
        </p:txBody>
      </p:sp>
      <p:sp>
        <p:nvSpPr>
          <p:cNvPr id="8" name="TextBox 7">
            <a:extLst>
              <a:ext uri="{FF2B5EF4-FFF2-40B4-BE49-F238E27FC236}">
                <a16:creationId xmlns:a16="http://schemas.microsoft.com/office/drawing/2014/main" id="{E415BFCA-7B94-6E69-4FAC-7B1916BFB08B}"/>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548472B9-3C76-ED0B-3FDA-EF943474CD5C}"/>
              </a:ext>
            </a:extLst>
          </p:cNvPr>
          <p:cNvSpPr txBox="1"/>
          <p:nvPr userDrawn="1"/>
        </p:nvSpPr>
        <p:spPr>
          <a:xfrm>
            <a:off x="685799" y="2760134"/>
            <a:ext cx="10625667" cy="1477328"/>
          </a:xfrm>
          <a:prstGeom prst="rect">
            <a:avLst/>
          </a:prstGeom>
          <a:noFill/>
        </p:spPr>
        <p:txBody>
          <a:bodyPr wrap="square" rtlCol="0">
            <a:spAutoFit/>
          </a:bodyPr>
          <a:lstStyle/>
          <a:p>
            <a:pPr algn="ctr"/>
            <a:r>
              <a:rPr lang="en-AU" b="1" dirty="0">
                <a:solidFill>
                  <a:srgbClr val="042145"/>
                </a:solidFill>
                <a:effectLst/>
                <a:latin typeface="Roboto" panose="02000000000000000000" pitchFamily="2" charset="0"/>
              </a:rPr>
              <a:t>Disclaimer:</a:t>
            </a:r>
            <a:endParaRPr lang="en-AU" dirty="0">
              <a:solidFill>
                <a:srgbClr val="042145"/>
              </a:solidFill>
              <a:effectLst/>
              <a:latin typeface="Roboto" panose="02000000000000000000" pitchFamily="2" charset="0"/>
            </a:endParaRPr>
          </a:p>
          <a:p>
            <a:pPr algn="ctr"/>
            <a:endParaRPr lang="en-AU" dirty="0">
              <a:effectLst/>
              <a:latin typeface="Roboto Light" panose="02000000000000000000" pitchFamily="2" charset="0"/>
            </a:endParaRPr>
          </a:p>
          <a:p>
            <a:pPr algn="ctr"/>
            <a:r>
              <a:rPr lang="en-AU" dirty="0">
                <a:effectLst/>
                <a:latin typeface="Roboto Light" panose="02000000000000000000" pitchFamily="2" charset="0"/>
              </a:rPr>
              <a:t>These slides were developed by ASHM and are </a:t>
            </a:r>
            <a:r>
              <a:rPr lang="en-AU" b="0" i="0" dirty="0">
                <a:solidFill>
                  <a:schemeClr val="tx1"/>
                </a:solidFill>
                <a:effectLst/>
                <a:latin typeface="Roboto Light" panose="02000000000000000000" pitchFamily="2" charset="0"/>
                <a:ea typeface="Roboto Light" panose="02000000000000000000" pitchFamily="2" charset="0"/>
              </a:rPr>
              <a:t>available at </a:t>
            </a:r>
            <a:r>
              <a:rPr lang="en-AU" b="0" i="0" dirty="0">
                <a:solidFill>
                  <a:schemeClr val="tx1"/>
                </a:solidFill>
                <a:effectLst/>
                <a:latin typeface="Roboto Light" panose="02000000000000000000" pitchFamily="2" charset="0"/>
                <a:ea typeface="Roboto Light" panose="02000000000000000000" pitchFamily="2" charset="0"/>
                <a:hlinkClick r:id="rId2">
                  <a:extLst>
                    <a:ext uri="{A12FA001-AC4F-418D-AE19-62706E023703}">
                      <ahyp:hlinkClr xmlns:ahyp="http://schemas.microsoft.com/office/drawing/2018/hyperlinkcolor" val="tx"/>
                    </a:ext>
                  </a:extLst>
                </a:hlinkClick>
              </a:rPr>
              <a:t>https://www.ashm.org.au/resources/</a:t>
            </a:r>
            <a:br>
              <a:rPr lang="en-AU" b="0" i="0" dirty="0">
                <a:solidFill>
                  <a:schemeClr val="tx1"/>
                </a:solidFill>
                <a:effectLst/>
                <a:latin typeface="Roboto Light" panose="02000000000000000000" pitchFamily="2" charset="0"/>
                <a:ea typeface="Roboto Light" panose="02000000000000000000" pitchFamily="2" charset="0"/>
              </a:rPr>
            </a:br>
            <a:r>
              <a:rPr lang="en-AU" dirty="0">
                <a:effectLst/>
                <a:latin typeface="Roboto Light" panose="02000000000000000000" pitchFamily="2" charset="0"/>
              </a:rPr>
              <a:t>The individual presenting this material may have changed the content provided by ASHM. </a:t>
            </a:r>
            <a:br>
              <a:rPr lang="en-AU" dirty="0">
                <a:effectLst/>
                <a:latin typeface="Roboto Light" panose="02000000000000000000" pitchFamily="2" charset="0"/>
              </a:rPr>
            </a:br>
            <a:r>
              <a:rPr lang="en-AU" dirty="0">
                <a:effectLst/>
                <a:latin typeface="Roboto Light" panose="02000000000000000000" pitchFamily="2" charset="0"/>
              </a:rPr>
              <a:t>As such, the content reflected on these slides may not reflect the views of ASHM.</a:t>
            </a:r>
          </a:p>
        </p:txBody>
      </p:sp>
    </p:spTree>
    <p:extLst>
      <p:ext uri="{BB962C8B-B14F-4D97-AF65-F5344CB8AC3E}">
        <p14:creationId xmlns:p14="http://schemas.microsoft.com/office/powerpoint/2010/main" val="3668838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7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cision making in Hepatitis B">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3" name="TextBox 2">
            <a:extLst>
              <a:ext uri="{FF2B5EF4-FFF2-40B4-BE49-F238E27FC236}">
                <a16:creationId xmlns:a16="http://schemas.microsoft.com/office/drawing/2014/main" id="{B0E07775-2FF8-6866-1809-F249CFE40077}"/>
              </a:ext>
            </a:extLst>
          </p:cNvPr>
          <p:cNvSpPr txBox="1"/>
          <p:nvPr userDrawn="1"/>
        </p:nvSpPr>
        <p:spPr>
          <a:xfrm>
            <a:off x="421105" y="1470854"/>
            <a:ext cx="4920916" cy="4054956"/>
          </a:xfrm>
          <a:prstGeom prst="rect">
            <a:avLst/>
          </a:prstGeom>
          <a:noFill/>
        </p:spPr>
        <p:txBody>
          <a:bodyPr wrap="square">
            <a:spAutoFit/>
          </a:bodyPr>
          <a:lstStyle/>
          <a:p>
            <a:pPr>
              <a:spcBef>
                <a:spcPts val="400"/>
              </a:spcBef>
            </a:pPr>
            <a:r>
              <a:rPr lang="en-AU" sz="2000" dirty="0">
                <a:effectLst/>
                <a:latin typeface="Roboto" panose="02000000000000000000" pitchFamily="2" charset="0"/>
              </a:rPr>
              <a:t>Use ASHM’s Decision Making in Hepatitis B tool to know:</a:t>
            </a:r>
          </a:p>
          <a:p>
            <a:pPr marL="342900" indent="-342900">
              <a:spcBef>
                <a:spcPts val="300"/>
              </a:spcBef>
              <a:buFont typeface="+mj-lt"/>
              <a:buAutoNum type="arabicPeriod"/>
            </a:pPr>
            <a:r>
              <a:rPr lang="en-AU" sz="2000" dirty="0">
                <a:effectLst/>
                <a:latin typeface="Roboto Light" panose="02000000000000000000" pitchFamily="2" charset="0"/>
              </a:rPr>
              <a:t>When to test</a:t>
            </a:r>
          </a:p>
          <a:p>
            <a:pPr marL="342900" indent="-342900">
              <a:spcBef>
                <a:spcPts val="300"/>
              </a:spcBef>
              <a:buFont typeface="+mj-lt"/>
              <a:buAutoNum type="arabicPeriod"/>
            </a:pPr>
            <a:r>
              <a:rPr lang="en-AU" sz="2000" dirty="0">
                <a:effectLst/>
                <a:latin typeface="Roboto Light" panose="02000000000000000000" pitchFamily="2" charset="0"/>
              </a:rPr>
              <a:t>What diagnostic tests to order</a:t>
            </a:r>
          </a:p>
          <a:p>
            <a:pPr marL="342900" indent="-342900">
              <a:spcBef>
                <a:spcPts val="300"/>
              </a:spcBef>
              <a:buFont typeface="+mj-lt"/>
              <a:buAutoNum type="arabicPeriod"/>
            </a:pPr>
            <a:r>
              <a:rPr lang="en-AU" sz="2000" dirty="0">
                <a:effectLst/>
                <a:latin typeface="Roboto Light" panose="02000000000000000000" pitchFamily="2" charset="0"/>
              </a:rPr>
              <a:t>How to interpret serology</a:t>
            </a:r>
          </a:p>
          <a:p>
            <a:pPr marL="342900" indent="-342900">
              <a:spcBef>
                <a:spcPts val="300"/>
              </a:spcBef>
              <a:buFont typeface="+mj-lt"/>
              <a:buAutoNum type="arabicPeriod"/>
            </a:pPr>
            <a:r>
              <a:rPr lang="en-AU" sz="2000" dirty="0">
                <a:effectLst/>
                <a:latin typeface="Roboto Light" panose="02000000000000000000" pitchFamily="2" charset="0"/>
              </a:rPr>
              <a:t>What assessments to perform if </a:t>
            </a:r>
            <a:br>
              <a:rPr lang="en-AU" sz="2000" dirty="0">
                <a:effectLst/>
                <a:latin typeface="Roboto Light" panose="02000000000000000000" pitchFamily="2" charset="0"/>
              </a:rPr>
            </a:br>
            <a:r>
              <a:rPr lang="en-AU" sz="2000" dirty="0">
                <a:effectLst/>
                <a:latin typeface="Roboto Light" panose="02000000000000000000" pitchFamily="2" charset="0"/>
              </a:rPr>
              <a:t>HBsAg positive</a:t>
            </a:r>
          </a:p>
          <a:p>
            <a:pPr marL="342900" indent="-342900">
              <a:spcBef>
                <a:spcPts val="300"/>
              </a:spcBef>
              <a:buFont typeface="+mj-lt"/>
              <a:buAutoNum type="arabicPeriod"/>
            </a:pPr>
            <a:r>
              <a:rPr lang="en-AU" sz="2000" dirty="0">
                <a:effectLst/>
                <a:latin typeface="Roboto Light" panose="02000000000000000000" pitchFamily="2" charset="0"/>
              </a:rPr>
              <a:t>How to assess phase of infection</a:t>
            </a:r>
          </a:p>
          <a:p>
            <a:pPr marL="342900" indent="-342900">
              <a:spcBef>
                <a:spcPts val="300"/>
              </a:spcBef>
              <a:buFont typeface="+mj-lt"/>
              <a:buAutoNum type="arabicPeriod"/>
            </a:pPr>
            <a:r>
              <a:rPr lang="en-AU" sz="2000" dirty="0">
                <a:effectLst/>
                <a:latin typeface="Roboto Light" panose="02000000000000000000" pitchFamily="2" charset="0"/>
              </a:rPr>
              <a:t>How to provide ongoing monitoring (including hepatocellular carcinoma surveillance)</a:t>
            </a:r>
          </a:p>
          <a:p>
            <a:pPr marL="342900" indent="-342900">
              <a:spcBef>
                <a:spcPts val="300"/>
              </a:spcBef>
              <a:buFont typeface="+mj-lt"/>
              <a:buAutoNum type="arabicPeriod"/>
            </a:pPr>
            <a:r>
              <a:rPr lang="en-AU" sz="2000" dirty="0">
                <a:effectLst/>
                <a:latin typeface="Roboto Light" panose="02000000000000000000" pitchFamily="2" charset="0"/>
              </a:rPr>
              <a:t>When to refer to a specialist</a:t>
            </a:r>
          </a:p>
        </p:txBody>
      </p:sp>
      <p:pic>
        <p:nvPicPr>
          <p:cNvPr id="7" name="Picture 6">
            <a:extLst>
              <a:ext uri="{FF2B5EF4-FFF2-40B4-BE49-F238E27FC236}">
                <a16:creationId xmlns:a16="http://schemas.microsoft.com/office/drawing/2014/main" id="{F1252F25-788F-7A09-EC56-53A899C58E4F}"/>
              </a:ext>
            </a:extLst>
          </p:cNvPr>
          <p:cNvPicPr>
            <a:picLocks noChangeAspect="1"/>
          </p:cNvPicPr>
          <p:nvPr userDrawn="1"/>
        </p:nvPicPr>
        <p:blipFill>
          <a:blip r:embed="rId3"/>
          <a:stretch>
            <a:fillRect/>
          </a:stretch>
        </p:blipFill>
        <p:spPr>
          <a:xfrm>
            <a:off x="5784784" y="1560543"/>
            <a:ext cx="5013378" cy="3542707"/>
          </a:xfrm>
          <a:prstGeom prst="rect">
            <a:avLst/>
          </a:prstGeom>
          <a:solidFill>
            <a:schemeClr val="bg1"/>
          </a:solidFill>
          <a:ln w="6350">
            <a:solidFill>
              <a:schemeClr val="accent1">
                <a:alpha val="31927"/>
              </a:schemeClr>
            </a:solidFill>
          </a:ln>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600" dirty="0">
                <a:effectLst/>
                <a:latin typeface="Roboto Light" panose="02000000000000000000" pitchFamily="2" charset="0"/>
              </a:rPr>
              <a:t>Decision Making in Hepatitis B</a:t>
            </a:r>
          </a:p>
        </p:txBody>
      </p:sp>
      <p:sp>
        <p:nvSpPr>
          <p:cNvPr id="17" name="TextBox 16">
            <a:extLst>
              <a:ext uri="{FF2B5EF4-FFF2-40B4-BE49-F238E27FC236}">
                <a16:creationId xmlns:a16="http://schemas.microsoft.com/office/drawing/2014/main" id="{4F8FBCEC-5CE0-28F3-6A77-087B01B58D01}"/>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02 April 2025</a:t>
            </a:r>
          </a:p>
        </p:txBody>
      </p:sp>
      <p:sp>
        <p:nvSpPr>
          <p:cNvPr id="18" name="TextBox 17">
            <a:extLst>
              <a:ext uri="{FF2B5EF4-FFF2-40B4-BE49-F238E27FC236}">
                <a16:creationId xmlns:a16="http://schemas.microsoft.com/office/drawing/2014/main" id="{858D09FC-CCDA-2D37-A1AC-1BC9F2C41CB7}"/>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grpSp>
        <p:nvGrpSpPr>
          <p:cNvPr id="2" name="Group 1">
            <a:extLst>
              <a:ext uri="{FF2B5EF4-FFF2-40B4-BE49-F238E27FC236}">
                <a16:creationId xmlns:a16="http://schemas.microsoft.com/office/drawing/2014/main" id="{71966F12-5C6B-5322-147B-A6BAB6903D08}"/>
              </a:ext>
            </a:extLst>
          </p:cNvPr>
          <p:cNvGrpSpPr/>
          <p:nvPr userDrawn="1"/>
        </p:nvGrpSpPr>
        <p:grpSpPr>
          <a:xfrm>
            <a:off x="297512" y="6277497"/>
            <a:ext cx="2110975" cy="365125"/>
            <a:chOff x="350520" y="5819961"/>
            <a:chExt cx="2110975" cy="365125"/>
          </a:xfrm>
        </p:grpSpPr>
        <p:pic>
          <p:nvPicPr>
            <p:cNvPr id="4" name="Picture 3" descr="Rectangle&#10;&#10;Description automatically generated with medium confidence">
              <a:extLst>
                <a:ext uri="{FF2B5EF4-FFF2-40B4-BE49-F238E27FC236}">
                  <a16:creationId xmlns:a16="http://schemas.microsoft.com/office/drawing/2014/main" id="{882C1919-5794-ECF0-3167-0D993F6AD352}"/>
                </a:ext>
              </a:extLst>
            </p:cNvPr>
            <p:cNvPicPr>
              <a:picLocks noChangeAspect="1"/>
            </p:cNvPicPr>
            <p:nvPr userDrawn="1"/>
          </p:nvPicPr>
          <p:blipFill>
            <a:blip r:embed="rId4"/>
            <a:stretch>
              <a:fillRect/>
            </a:stretch>
          </p:blipFill>
          <p:spPr>
            <a:xfrm>
              <a:off x="350520" y="5819961"/>
              <a:ext cx="2110975" cy="365125"/>
            </a:xfrm>
            <a:prstGeom prst="rect">
              <a:avLst/>
            </a:prstGeom>
          </p:spPr>
        </p:pic>
        <p:sp>
          <p:nvSpPr>
            <p:cNvPr id="5" name="TextBox 4">
              <a:extLst>
                <a:ext uri="{FF2B5EF4-FFF2-40B4-BE49-F238E27FC236}">
                  <a16:creationId xmlns:a16="http://schemas.microsoft.com/office/drawing/2014/main" id="{A75629F3-193B-0DB9-1DCC-56EF1132874C}"/>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5"/>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pic>
        <p:nvPicPr>
          <p:cNvPr id="9" name="Picture 8">
            <a:extLst>
              <a:ext uri="{FF2B5EF4-FFF2-40B4-BE49-F238E27FC236}">
                <a16:creationId xmlns:a16="http://schemas.microsoft.com/office/drawing/2014/main" id="{3B6F7C87-75D4-214B-4FB2-CFFB24595B26}"/>
              </a:ext>
            </a:extLst>
          </p:cNvPr>
          <p:cNvPicPr>
            <a:picLocks noChangeAspect="1"/>
          </p:cNvPicPr>
          <p:nvPr userDrawn="1"/>
        </p:nvPicPr>
        <p:blipFill>
          <a:blip r:embed="rId6"/>
          <a:stretch>
            <a:fillRect/>
          </a:stretch>
        </p:blipFill>
        <p:spPr>
          <a:xfrm>
            <a:off x="6763472" y="2386051"/>
            <a:ext cx="5139024" cy="3542706"/>
          </a:xfrm>
          <a:prstGeom prst="rect">
            <a:avLst/>
          </a:prstGeom>
        </p:spPr>
      </p:pic>
    </p:spTree>
    <p:extLst>
      <p:ext uri="{BB962C8B-B14F-4D97-AF65-F5344CB8AC3E}">
        <p14:creationId xmlns:p14="http://schemas.microsoft.com/office/powerpoint/2010/main" val="34187673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cision making in Hepatitis B pag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E53F62-6D8D-CC4F-9CCE-699BDF0ABD0A}"/>
              </a:ext>
            </a:extLst>
          </p:cNvPr>
          <p:cNvSpPr/>
          <p:nvPr userDrawn="1"/>
        </p:nvSpPr>
        <p:spPr>
          <a:xfrm>
            <a:off x="0" y="1048871"/>
            <a:ext cx="12192000" cy="5809129"/>
          </a:xfrm>
          <a:prstGeom prst="rect">
            <a:avLst/>
          </a:prstGeom>
          <a:solidFill>
            <a:srgbClr val="91C5EA">
              <a:alpha val="282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2" name="TextBox 1">
            <a:extLst>
              <a:ext uri="{FF2B5EF4-FFF2-40B4-BE49-F238E27FC236}">
                <a16:creationId xmlns:a16="http://schemas.microsoft.com/office/drawing/2014/main" id="{C0428C17-48CC-C122-6917-42CCFD63144B}"/>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600" dirty="0">
                <a:effectLst/>
                <a:latin typeface="Roboto Light" panose="02000000000000000000" pitchFamily="2" charset="0"/>
              </a:rPr>
              <a:t>Decision Making in Hepatitis B</a:t>
            </a:r>
            <a:r>
              <a:rPr lang="en-AU" sz="2800" dirty="0">
                <a:effectLst/>
                <a:latin typeface="Roboto Light" panose="02000000000000000000" pitchFamily="2" charset="0"/>
              </a:rPr>
              <a:t>– Page 1</a:t>
            </a:r>
          </a:p>
        </p:txBody>
      </p:sp>
      <p:pic>
        <p:nvPicPr>
          <p:cNvPr id="4" name="Picture 3">
            <a:extLst>
              <a:ext uri="{FF2B5EF4-FFF2-40B4-BE49-F238E27FC236}">
                <a16:creationId xmlns:a16="http://schemas.microsoft.com/office/drawing/2014/main" id="{FC05294A-3449-A49E-D961-2344896D6936}"/>
              </a:ext>
            </a:extLst>
          </p:cNvPr>
          <p:cNvPicPr>
            <a:picLocks noChangeAspect="1"/>
          </p:cNvPicPr>
          <p:nvPr userDrawn="1"/>
        </p:nvPicPr>
        <p:blipFill>
          <a:blip r:embed="rId3"/>
          <a:stretch>
            <a:fillRect/>
          </a:stretch>
        </p:blipFill>
        <p:spPr>
          <a:xfrm>
            <a:off x="2668270" y="1266513"/>
            <a:ext cx="6855459" cy="4844416"/>
          </a:xfrm>
          <a:prstGeom prst="rect">
            <a:avLst/>
          </a:prstGeom>
          <a:solidFill>
            <a:schemeClr val="bg1"/>
          </a:solidFill>
          <a:ln w="6350">
            <a:solidFill>
              <a:schemeClr val="accent1">
                <a:alpha val="31927"/>
              </a:schemeClr>
            </a:solidFill>
          </a:ln>
        </p:spPr>
      </p:pic>
      <p:sp>
        <p:nvSpPr>
          <p:cNvPr id="7" name="TextBox 6">
            <a:extLst>
              <a:ext uri="{FF2B5EF4-FFF2-40B4-BE49-F238E27FC236}">
                <a16:creationId xmlns:a16="http://schemas.microsoft.com/office/drawing/2014/main" id="{3A590E1A-9643-A4F7-3D99-DF0CDB2990DD}"/>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02 April 2025</a:t>
            </a:r>
          </a:p>
        </p:txBody>
      </p:sp>
      <p:sp>
        <p:nvSpPr>
          <p:cNvPr id="8" name="TextBox 7">
            <a:extLst>
              <a:ext uri="{FF2B5EF4-FFF2-40B4-BE49-F238E27FC236}">
                <a16:creationId xmlns:a16="http://schemas.microsoft.com/office/drawing/2014/main" id="{E415BFCA-7B94-6E69-4FAC-7B1916BFB08B}"/>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grpSp>
        <p:nvGrpSpPr>
          <p:cNvPr id="5" name="Group 4">
            <a:extLst>
              <a:ext uri="{FF2B5EF4-FFF2-40B4-BE49-F238E27FC236}">
                <a16:creationId xmlns:a16="http://schemas.microsoft.com/office/drawing/2014/main" id="{D5D65B5F-D3A6-17F7-7222-928C7D9959BD}"/>
              </a:ext>
            </a:extLst>
          </p:cNvPr>
          <p:cNvGrpSpPr/>
          <p:nvPr userDrawn="1"/>
        </p:nvGrpSpPr>
        <p:grpSpPr>
          <a:xfrm>
            <a:off x="297512" y="6277497"/>
            <a:ext cx="2110975" cy="365125"/>
            <a:chOff x="350520" y="5819961"/>
            <a:chExt cx="2110975" cy="365125"/>
          </a:xfrm>
        </p:grpSpPr>
        <p:pic>
          <p:nvPicPr>
            <p:cNvPr id="6" name="Picture 5" descr="Rectangle&#10;&#10;Description automatically generated with medium confidence">
              <a:extLst>
                <a:ext uri="{FF2B5EF4-FFF2-40B4-BE49-F238E27FC236}">
                  <a16:creationId xmlns:a16="http://schemas.microsoft.com/office/drawing/2014/main" id="{CF7BDC38-BD3B-B656-7378-B0616E462C37}"/>
                </a:ext>
              </a:extLst>
            </p:cNvPr>
            <p:cNvPicPr>
              <a:picLocks noChangeAspect="1"/>
            </p:cNvPicPr>
            <p:nvPr userDrawn="1"/>
          </p:nvPicPr>
          <p:blipFill>
            <a:blip r:embed="rId4"/>
            <a:stretch>
              <a:fillRect/>
            </a:stretch>
          </p:blipFill>
          <p:spPr>
            <a:xfrm>
              <a:off x="350520" y="5819961"/>
              <a:ext cx="2110975" cy="365125"/>
            </a:xfrm>
            <a:prstGeom prst="rect">
              <a:avLst/>
            </a:prstGeom>
          </p:spPr>
        </p:pic>
        <p:sp>
          <p:nvSpPr>
            <p:cNvPr id="9" name="TextBox 8">
              <a:extLst>
                <a:ext uri="{FF2B5EF4-FFF2-40B4-BE49-F238E27FC236}">
                  <a16:creationId xmlns:a16="http://schemas.microsoft.com/office/drawing/2014/main" id="{F443A245-AB8F-CC9E-B3D8-21403C85D715}"/>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5"/>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1388204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7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When to te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513625"/>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3" name="TextBox 2">
            <a:extLst>
              <a:ext uri="{FF2B5EF4-FFF2-40B4-BE49-F238E27FC236}">
                <a16:creationId xmlns:a16="http://schemas.microsoft.com/office/drawing/2014/main" id="{B0E07775-2FF8-6866-1809-F249CFE40077}"/>
              </a:ext>
            </a:extLst>
          </p:cNvPr>
          <p:cNvSpPr txBox="1"/>
          <p:nvPr userDrawn="1"/>
        </p:nvSpPr>
        <p:spPr>
          <a:xfrm>
            <a:off x="421104" y="1248340"/>
            <a:ext cx="6776333" cy="4991110"/>
          </a:xfrm>
          <a:prstGeom prst="rect">
            <a:avLst/>
          </a:prstGeom>
          <a:noFill/>
        </p:spPr>
        <p:txBody>
          <a:bodyPr wrap="square">
            <a:spAutoFit/>
          </a:bodyPr>
          <a:lstStyle/>
          <a:p>
            <a:pPr marL="0" indent="0">
              <a:lnSpc>
                <a:spcPct val="150000"/>
              </a:lnSpc>
              <a:buFont typeface="Arial" panose="020B0604020202020204" pitchFamily="34" charset="0"/>
              <a:buNone/>
              <a:tabLst/>
            </a:pPr>
            <a:r>
              <a:rPr lang="en-AU" sz="1400" b="0" i="0" dirty="0">
                <a:solidFill>
                  <a:srgbClr val="042145"/>
                </a:solidFill>
                <a:latin typeface="Roboto Medium" panose="02000000000000000000" pitchFamily="2" charset="0"/>
                <a:ea typeface="Roboto Medium" panose="02000000000000000000" pitchFamily="2" charset="0"/>
              </a:rPr>
              <a:t>The following people should be offered testing:</a:t>
            </a:r>
          </a:p>
          <a:p>
            <a:pPr marL="285750" lvl="1" indent="-285750">
              <a:spcBef>
                <a:spcPts val="200"/>
              </a:spcBef>
              <a:buFont typeface="Arial" panose="020B0604020202020204" pitchFamily="34" charset="0"/>
              <a:buChar char="•"/>
              <a:tabLst/>
            </a:pPr>
            <a:r>
              <a:rPr lang="en-US" sz="1400" b="0" i="0" kern="1200" dirty="0">
                <a:effectLst/>
                <a:latin typeface="Roboto Light" panose="02000000000000000000" pitchFamily="2" charset="0"/>
                <a:ea typeface="Roboto Light" panose="02000000000000000000" pitchFamily="2" charset="0"/>
                <a:cs typeface="+mn-cs"/>
              </a:rPr>
              <a:t>People born in intermediate or high prevalence country (offer interpreter)</a:t>
            </a: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Aboriginal and Torres Strait Islander peoples</a:t>
            </a: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Patients undergoing chemotherapy or immunosuppressive therapy</a:t>
            </a:r>
            <a:br>
              <a:rPr lang="en-US" sz="1400" b="0" i="0" dirty="0">
                <a:latin typeface="Roboto Light" panose="02000000000000000000" pitchFamily="2" charset="0"/>
                <a:ea typeface="Roboto Light" panose="02000000000000000000" pitchFamily="2" charset="0"/>
              </a:rPr>
            </a:br>
            <a:r>
              <a:rPr lang="en-US" sz="1400" b="0" i="0" dirty="0">
                <a:latin typeface="Roboto Light" panose="02000000000000000000" pitchFamily="2" charset="0"/>
                <a:ea typeface="Roboto Light" panose="02000000000000000000" pitchFamily="2" charset="0"/>
              </a:rPr>
              <a:t>(risk of reactivation)</a:t>
            </a:r>
            <a:endParaRPr lang="en-US" sz="1400" b="0" i="0" kern="1200" dirty="0">
              <a:effectLst/>
              <a:latin typeface="Roboto Light" panose="02000000000000000000" pitchFamily="2" charset="0"/>
              <a:ea typeface="Roboto Light" panose="02000000000000000000" pitchFamily="2" charset="0"/>
              <a:cs typeface="+mn-cs"/>
            </a:endParaRPr>
          </a:p>
          <a:p>
            <a:pPr marL="285750" lvl="1" indent="-285750">
              <a:spcBef>
                <a:spcPts val="200"/>
              </a:spcBef>
              <a:buFont typeface="Arial" panose="020B0604020202020204" pitchFamily="34" charset="0"/>
              <a:buChar char="•"/>
              <a:tabLst/>
            </a:pPr>
            <a:r>
              <a:rPr lang="en-AU" sz="1400" b="0" i="0" dirty="0">
                <a:latin typeface="Roboto Light" panose="02000000000000000000" pitchFamily="2" charset="0"/>
                <a:ea typeface="Roboto Light" panose="02000000000000000000" pitchFamily="2" charset="0"/>
              </a:rPr>
              <a:t>Pregnant women</a:t>
            </a: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Infants and children born to mothers who have HBV (&gt;9 months)</a:t>
            </a:r>
            <a:endParaRPr lang="en-US" sz="1400" b="0" i="0" kern="1200" dirty="0">
              <a:effectLst/>
              <a:latin typeface="Roboto Light" panose="02000000000000000000" pitchFamily="2" charset="0"/>
              <a:ea typeface="Roboto Light" panose="02000000000000000000" pitchFamily="2" charset="0"/>
              <a:cs typeface="+mn-cs"/>
            </a:endParaRP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People with clinical presentation of liver disease and/or elevated ALT/AFP of unknown </a:t>
            </a:r>
            <a:r>
              <a:rPr lang="en-US" sz="1400" b="0" i="0" dirty="0" err="1">
                <a:latin typeface="Roboto Light" panose="02000000000000000000" pitchFamily="2" charset="0"/>
                <a:ea typeface="Roboto Light" panose="02000000000000000000" pitchFamily="2" charset="0"/>
              </a:rPr>
              <a:t>aetiology</a:t>
            </a:r>
            <a:endParaRPr lang="en-US" sz="1400" b="0" i="0" dirty="0">
              <a:latin typeface="Roboto Light" panose="02000000000000000000" pitchFamily="2" charset="0"/>
              <a:ea typeface="Roboto Light" panose="02000000000000000000" pitchFamily="2" charset="0"/>
            </a:endParaRP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Health professionals who perform exposure prone procedures</a:t>
            </a: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Partner/household/sexual contacts of people with acute or chronic HBV</a:t>
            </a: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People who have ever injected drugs</a:t>
            </a: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Men who have sex with men</a:t>
            </a: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People with multiple sex partners</a:t>
            </a: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People in custodial settings or who have ever been in custodial settings</a:t>
            </a: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People with HIV or hepatitis C, or both</a:t>
            </a:r>
          </a:p>
          <a:p>
            <a:pPr marL="285750" lvl="1" indent="-285750">
              <a:spcBef>
                <a:spcPts val="200"/>
              </a:spcBef>
              <a:buFont typeface="Arial" panose="020B0604020202020204" pitchFamily="34" charset="0"/>
              <a:buChar char="•"/>
              <a:tabLst/>
            </a:pPr>
            <a:r>
              <a:rPr lang="en-AU" sz="1400" b="0" i="0" dirty="0">
                <a:latin typeface="Roboto Light" panose="02000000000000000000" pitchFamily="2" charset="0"/>
                <a:ea typeface="Roboto Light" panose="02000000000000000000" pitchFamily="2" charset="0"/>
              </a:rPr>
              <a:t>Patients undergoing dialysis</a:t>
            </a:r>
          </a:p>
          <a:p>
            <a:pPr marL="285750" lvl="1" indent="-285750">
              <a:spcBef>
                <a:spcPts val="200"/>
              </a:spcBef>
              <a:buFont typeface="Arial" panose="020B0604020202020204" pitchFamily="34" charset="0"/>
              <a:buChar char="•"/>
              <a:tabLst/>
            </a:pPr>
            <a:r>
              <a:rPr lang="en-AU" sz="1400" b="0" i="0" dirty="0">
                <a:latin typeface="Roboto Light" panose="02000000000000000000" pitchFamily="2" charset="0"/>
                <a:ea typeface="Roboto Light" panose="02000000000000000000" pitchFamily="2" charset="0"/>
              </a:rPr>
              <a:t>Sex workers</a:t>
            </a: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People initiating HIV pre-exposure prophylaxis (</a:t>
            </a:r>
            <a:r>
              <a:rPr lang="en-US" sz="1400" b="0" i="0" dirty="0" err="1">
                <a:latin typeface="Roboto Light" panose="02000000000000000000" pitchFamily="2" charset="0"/>
                <a:ea typeface="Roboto Light" panose="02000000000000000000" pitchFamily="2" charset="0"/>
              </a:rPr>
              <a:t>PrEP</a:t>
            </a:r>
            <a:r>
              <a:rPr lang="en-US" sz="1400" b="0" i="0" dirty="0">
                <a:latin typeface="Roboto Light" panose="02000000000000000000" pitchFamily="2" charset="0"/>
                <a:ea typeface="Roboto Light" panose="02000000000000000000" pitchFamily="2" charset="0"/>
              </a:rPr>
              <a:t>)</a:t>
            </a:r>
            <a:endParaRPr lang="en-AU" sz="1400" b="0" i="0" dirty="0">
              <a:latin typeface="Roboto Light" panose="02000000000000000000" pitchFamily="2" charset="0"/>
              <a:ea typeface="Roboto Light" panose="02000000000000000000" pitchFamily="2" charset="0"/>
            </a:endParaRPr>
          </a:p>
          <a:p>
            <a:pPr marL="0" indent="0">
              <a:lnSpc>
                <a:spcPct val="150000"/>
              </a:lnSpc>
              <a:buFont typeface="Arial" panose="020B0604020202020204" pitchFamily="34" charset="0"/>
              <a:buNone/>
              <a:tabLst/>
            </a:pPr>
            <a:r>
              <a:rPr lang="en-US" sz="1400" b="0" i="0" dirty="0">
                <a:latin typeface="Roboto Light" panose="02000000000000000000" pitchFamily="2" charset="0"/>
                <a:ea typeface="Roboto Light" panose="02000000000000000000" pitchFamily="2" charset="0"/>
              </a:rPr>
              <a:t>Additionally, testing should be offered to anyone upon request.</a:t>
            </a:r>
            <a:endParaRPr lang="en-AU" sz="1400" b="0" i="0" dirty="0">
              <a:latin typeface="Roboto Light" panose="02000000000000000000" pitchFamily="2" charset="0"/>
              <a:ea typeface="Roboto Light" panose="02000000000000000000" pitchFamily="2" charset="0"/>
            </a:endParaRPr>
          </a:p>
        </p:txBody>
      </p:sp>
      <p:sp>
        <p:nvSpPr>
          <p:cNvPr id="16" name="TextBox 15">
            <a:extLst>
              <a:ext uri="{FF2B5EF4-FFF2-40B4-BE49-F238E27FC236}">
                <a16:creationId xmlns:a16="http://schemas.microsoft.com/office/drawing/2014/main" id="{63ACBEE0-772D-A4F9-C3E5-C9E44E1F01E8}"/>
              </a:ext>
            </a:extLst>
          </p:cNvPr>
          <p:cNvSpPr txBox="1"/>
          <p:nvPr userDrawn="1"/>
        </p:nvSpPr>
        <p:spPr>
          <a:xfrm>
            <a:off x="421106" y="308008"/>
            <a:ext cx="30553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1. </a:t>
            </a:r>
            <a:r>
              <a:rPr lang="en-AU" sz="2800" dirty="0">
                <a:latin typeface="Roboto Light"/>
                <a:ea typeface="Roboto Light"/>
              </a:rPr>
              <a:t>When to test</a:t>
            </a:r>
            <a:endParaRPr lang="en-AU" sz="2600" dirty="0">
              <a:effectLst/>
              <a:latin typeface="Roboto Light" panose="02000000000000000000" pitchFamily="2" charset="0"/>
            </a:endParaRPr>
          </a:p>
        </p:txBody>
      </p:sp>
      <p:pic>
        <p:nvPicPr>
          <p:cNvPr id="2" name="Picture 1">
            <a:extLst>
              <a:ext uri="{FF2B5EF4-FFF2-40B4-BE49-F238E27FC236}">
                <a16:creationId xmlns:a16="http://schemas.microsoft.com/office/drawing/2014/main" id="{3CC92627-6B40-5F70-138B-422D59C2A60E}"/>
              </a:ext>
            </a:extLst>
          </p:cNvPr>
          <p:cNvPicPr>
            <a:picLocks noChangeAspect="1"/>
          </p:cNvPicPr>
          <p:nvPr userDrawn="1"/>
        </p:nvPicPr>
        <p:blipFill>
          <a:blip r:embed="rId3"/>
          <a:stretch>
            <a:fillRect/>
          </a:stretch>
        </p:blipFill>
        <p:spPr>
          <a:xfrm>
            <a:off x="8236106" y="1845920"/>
            <a:ext cx="3194204" cy="2257186"/>
          </a:xfrm>
          <a:prstGeom prst="rect">
            <a:avLst/>
          </a:prstGeom>
          <a:solidFill>
            <a:schemeClr val="bg1"/>
          </a:solidFill>
          <a:ln w="6350">
            <a:solidFill>
              <a:schemeClr val="accent1">
                <a:alpha val="31927"/>
              </a:schemeClr>
            </a:solidFill>
          </a:ln>
        </p:spPr>
      </p:pic>
      <p:sp>
        <p:nvSpPr>
          <p:cNvPr id="9" name="Rectangle: Rounded Corners 4">
            <a:extLst>
              <a:ext uri="{FF2B5EF4-FFF2-40B4-BE49-F238E27FC236}">
                <a16:creationId xmlns:a16="http://schemas.microsoft.com/office/drawing/2014/main" id="{05F66E56-2FDE-7258-CBE3-A942E965CADF}"/>
              </a:ext>
            </a:extLst>
          </p:cNvPr>
          <p:cNvSpPr/>
          <p:nvPr userDrawn="1"/>
        </p:nvSpPr>
        <p:spPr>
          <a:xfrm>
            <a:off x="8308798" y="2170381"/>
            <a:ext cx="863024" cy="1497204"/>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02 April 2025</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sp>
        <p:nvSpPr>
          <p:cNvPr id="7" name="Oval 6">
            <a:extLst>
              <a:ext uri="{FF2B5EF4-FFF2-40B4-BE49-F238E27FC236}">
                <a16:creationId xmlns:a16="http://schemas.microsoft.com/office/drawing/2014/main" id="{C00CFDF6-2302-97AE-5C30-0E94FDF29491}"/>
              </a:ext>
            </a:extLst>
          </p:cNvPr>
          <p:cNvSpPr/>
          <p:nvPr userDrawn="1"/>
        </p:nvSpPr>
        <p:spPr>
          <a:xfrm>
            <a:off x="6789018" y="4326477"/>
            <a:ext cx="2110975" cy="2110975"/>
          </a:xfrm>
          <a:prstGeom prst="ellipse">
            <a:avLst/>
          </a:prstGeom>
          <a:solidFill>
            <a:srgbClr val="F0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AAA0C43-7AEC-46D3-6E09-B5F5A69C467B}"/>
              </a:ext>
            </a:extLst>
          </p:cNvPr>
          <p:cNvSpPr txBox="1"/>
          <p:nvPr userDrawn="1"/>
        </p:nvSpPr>
        <p:spPr>
          <a:xfrm>
            <a:off x="7007212" y="5647054"/>
            <a:ext cx="1755419" cy="600164"/>
          </a:xfrm>
          <a:prstGeom prst="rect">
            <a:avLst/>
          </a:prstGeom>
          <a:noFill/>
        </p:spPr>
        <p:txBody>
          <a:bodyPr wrap="square">
            <a:spAutoFit/>
          </a:bodyPr>
          <a:lstStyle/>
          <a:p>
            <a:pPr algn="ctr"/>
            <a:r>
              <a:rPr lang="en-AU" sz="1100" dirty="0">
                <a:solidFill>
                  <a:schemeClr val="bg1"/>
                </a:solidFill>
                <a:effectLst/>
                <a:latin typeface="Roboto Light" panose="02000000000000000000" pitchFamily="2" charset="0"/>
              </a:rPr>
              <a:t>Review informed consent before offering testing </a:t>
            </a:r>
            <a:br>
              <a:rPr lang="en-AU" sz="1100" dirty="0">
                <a:solidFill>
                  <a:schemeClr val="bg1"/>
                </a:solidFill>
                <a:effectLst/>
                <a:latin typeface="Roboto Light" panose="02000000000000000000" pitchFamily="2" charset="0"/>
              </a:rPr>
            </a:br>
            <a:r>
              <a:rPr lang="en-AU" sz="1100" dirty="0">
                <a:solidFill>
                  <a:schemeClr val="bg1"/>
                </a:solidFill>
                <a:effectLst/>
                <a:latin typeface="Roboto Light" panose="02000000000000000000" pitchFamily="2" charset="0"/>
              </a:rPr>
              <a:t>(see next slide) </a:t>
            </a:r>
          </a:p>
        </p:txBody>
      </p:sp>
      <p:pic>
        <p:nvPicPr>
          <p:cNvPr id="14" name="Picture 13" descr="Icon&#10;&#10;Description automatically generated">
            <a:extLst>
              <a:ext uri="{FF2B5EF4-FFF2-40B4-BE49-F238E27FC236}">
                <a16:creationId xmlns:a16="http://schemas.microsoft.com/office/drawing/2014/main" id="{70D3EBA4-5702-3ADE-F0D6-CC4BC8430A46}"/>
              </a:ext>
            </a:extLst>
          </p:cNvPr>
          <p:cNvPicPr>
            <a:picLocks noChangeAspect="1"/>
          </p:cNvPicPr>
          <p:nvPr userDrawn="1"/>
        </p:nvPicPr>
        <p:blipFill>
          <a:blip r:embed="rId4"/>
          <a:stretch>
            <a:fillRect/>
          </a:stretch>
        </p:blipFill>
        <p:spPr>
          <a:xfrm>
            <a:off x="7330171" y="4472825"/>
            <a:ext cx="1119386" cy="1119386"/>
          </a:xfrm>
          <a:prstGeom prst="rect">
            <a:avLst/>
          </a:prstGeom>
        </p:spPr>
      </p:pic>
      <p:grpSp>
        <p:nvGrpSpPr>
          <p:cNvPr id="5" name="Group 4">
            <a:extLst>
              <a:ext uri="{FF2B5EF4-FFF2-40B4-BE49-F238E27FC236}">
                <a16:creationId xmlns:a16="http://schemas.microsoft.com/office/drawing/2014/main" id="{1DD03499-96F0-F80A-E933-AADAA3695EF6}"/>
              </a:ext>
            </a:extLst>
          </p:cNvPr>
          <p:cNvGrpSpPr/>
          <p:nvPr userDrawn="1"/>
        </p:nvGrpSpPr>
        <p:grpSpPr>
          <a:xfrm>
            <a:off x="297512" y="6277497"/>
            <a:ext cx="2110975" cy="365125"/>
            <a:chOff x="350520" y="5819961"/>
            <a:chExt cx="2110975" cy="365125"/>
          </a:xfrm>
        </p:grpSpPr>
        <p:pic>
          <p:nvPicPr>
            <p:cNvPr id="8" name="Picture 7" descr="Rectangle&#10;&#10;Description automatically generated with medium confidence">
              <a:extLst>
                <a:ext uri="{FF2B5EF4-FFF2-40B4-BE49-F238E27FC236}">
                  <a16:creationId xmlns:a16="http://schemas.microsoft.com/office/drawing/2014/main" id="{3B4681C2-ADCE-CF86-324D-5D964472EAB9}"/>
                </a:ext>
              </a:extLst>
            </p:cNvPr>
            <p:cNvPicPr>
              <a:picLocks noChangeAspect="1"/>
            </p:cNvPicPr>
            <p:nvPr userDrawn="1"/>
          </p:nvPicPr>
          <p:blipFill>
            <a:blip r:embed="rId5"/>
            <a:stretch>
              <a:fillRect/>
            </a:stretch>
          </p:blipFill>
          <p:spPr>
            <a:xfrm>
              <a:off x="350520" y="5819961"/>
              <a:ext cx="2110975" cy="365125"/>
            </a:xfrm>
            <a:prstGeom prst="rect">
              <a:avLst/>
            </a:prstGeom>
          </p:spPr>
        </p:pic>
        <p:sp>
          <p:nvSpPr>
            <p:cNvPr id="15" name="TextBox 14">
              <a:extLst>
                <a:ext uri="{FF2B5EF4-FFF2-40B4-BE49-F238E27FC236}">
                  <a16:creationId xmlns:a16="http://schemas.microsoft.com/office/drawing/2014/main" id="{9E84CF6A-0A34-4272-058F-515E975C7E33}"/>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6"/>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4068846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formed cons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513625"/>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3" name="TextBox 2">
            <a:extLst>
              <a:ext uri="{FF2B5EF4-FFF2-40B4-BE49-F238E27FC236}">
                <a16:creationId xmlns:a16="http://schemas.microsoft.com/office/drawing/2014/main" id="{B0E07775-2FF8-6866-1809-F249CFE40077}"/>
              </a:ext>
            </a:extLst>
          </p:cNvPr>
          <p:cNvSpPr txBox="1"/>
          <p:nvPr userDrawn="1"/>
        </p:nvSpPr>
        <p:spPr>
          <a:xfrm>
            <a:off x="421104" y="1412240"/>
            <a:ext cx="6776333"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AU" sz="1600" b="0" i="0" dirty="0">
                <a:solidFill>
                  <a:srgbClr val="042145"/>
                </a:solidFill>
                <a:effectLst/>
                <a:latin typeface="Roboto Medium" panose="02000000000000000000" pitchFamily="2" charset="0"/>
                <a:ea typeface="Roboto Medium" panose="02000000000000000000" pitchFamily="2" charset="0"/>
              </a:rPr>
              <a:t>When gaining informed consent before testing, discuss</a:t>
            </a:r>
            <a:r>
              <a:rPr lang="en-AU" sz="1600" b="0" i="0" dirty="0">
                <a:solidFill>
                  <a:srgbClr val="042145"/>
                </a:solidFill>
                <a:latin typeface="Roboto Medium" panose="02000000000000000000" pitchFamily="2" charset="0"/>
                <a:ea typeface="Roboto Medium" panose="02000000000000000000" pitchFamily="2" charset="0"/>
              </a:rPr>
              <a:t>:</a:t>
            </a:r>
          </a:p>
          <a:p>
            <a:pPr marL="285750" indent="-285750">
              <a:lnSpc>
                <a:spcPct val="100000"/>
              </a:lnSpc>
              <a:spcBef>
                <a:spcPts val="300"/>
              </a:spcBef>
              <a:buFont typeface="Arial" panose="020B0604020202020204" pitchFamily="34" charset="0"/>
              <a:buChar char="•"/>
            </a:pPr>
            <a:r>
              <a:rPr lang="en-US" sz="1600" dirty="0">
                <a:latin typeface="Roboto Light" panose="02000000000000000000" pitchFamily="2" charset="0"/>
                <a:ea typeface="Roboto Light" panose="02000000000000000000" pitchFamily="2" charset="0"/>
              </a:rPr>
              <a:t>Need for an interpreter</a:t>
            </a:r>
          </a:p>
          <a:p>
            <a:pPr marL="285750" indent="-285750">
              <a:lnSpc>
                <a:spcPct val="100000"/>
              </a:lnSpc>
              <a:spcBef>
                <a:spcPts val="300"/>
              </a:spcBef>
              <a:buFont typeface="Arial" panose="020B0604020202020204" pitchFamily="34" charset="0"/>
              <a:buChar char="•"/>
            </a:pPr>
            <a:r>
              <a:rPr lang="en-US" sz="1600" dirty="0">
                <a:latin typeface="Roboto Light" panose="02000000000000000000" pitchFamily="2" charset="0"/>
                <a:ea typeface="Roboto Light" panose="02000000000000000000" pitchFamily="2" charset="0"/>
              </a:rPr>
              <a:t>Reason for test</a:t>
            </a:r>
          </a:p>
          <a:p>
            <a:pPr marL="285750" indent="-285750">
              <a:lnSpc>
                <a:spcPct val="100000"/>
              </a:lnSpc>
              <a:spcBef>
                <a:spcPts val="300"/>
              </a:spcBef>
              <a:buFont typeface="Arial" panose="020B0604020202020204" pitchFamily="34" charset="0"/>
              <a:buChar char="•"/>
            </a:pPr>
            <a:r>
              <a:rPr lang="en-US" sz="1600" dirty="0">
                <a:latin typeface="Roboto Light" panose="02000000000000000000" pitchFamily="2" charset="0"/>
                <a:ea typeface="Roboto Light" panose="02000000000000000000" pitchFamily="2" charset="0"/>
              </a:rPr>
              <a:t>Personal implications of a positive test result</a:t>
            </a:r>
          </a:p>
          <a:p>
            <a:pPr marL="285750" indent="-285750">
              <a:lnSpc>
                <a:spcPct val="100000"/>
              </a:lnSpc>
              <a:spcBef>
                <a:spcPts val="300"/>
              </a:spcBef>
              <a:buFont typeface="Arial" panose="020B0604020202020204" pitchFamily="34" charset="0"/>
              <a:buChar char="•"/>
            </a:pPr>
            <a:r>
              <a:rPr lang="en-US" sz="1600" dirty="0">
                <a:latin typeface="Roboto Light" panose="02000000000000000000" pitchFamily="2" charset="0"/>
                <a:ea typeface="Roboto Light" panose="02000000000000000000" pitchFamily="2" charset="0"/>
              </a:rPr>
              <a:t>Availability of treatment </a:t>
            </a:r>
            <a:endParaRPr lang="en-AU" sz="1600" dirty="0">
              <a:latin typeface="Roboto Light" panose="02000000000000000000" pitchFamily="2" charset="0"/>
              <a:ea typeface="Roboto Light" panose="02000000000000000000" pitchFamily="2" charset="0"/>
            </a:endParaRPr>
          </a:p>
        </p:txBody>
      </p:sp>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dirty="0">
                <a:latin typeface="Roboto Light" panose="02000000000000000000" pitchFamily="2" charset="0"/>
                <a:ea typeface="Roboto Light" panose="02000000000000000000" pitchFamily="2" charset="0"/>
              </a:rPr>
              <a:t>Informed consent</a:t>
            </a:r>
            <a:endParaRPr lang="en-AU"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600" dirty="0">
              <a:effectLst/>
              <a:latin typeface="Roboto Light" panose="02000000000000000000" pitchFamily="2" charset="0"/>
            </a:endParaRPr>
          </a:p>
        </p:txBody>
      </p:sp>
      <p:pic>
        <p:nvPicPr>
          <p:cNvPr id="2" name="Picture 1">
            <a:extLst>
              <a:ext uri="{FF2B5EF4-FFF2-40B4-BE49-F238E27FC236}">
                <a16:creationId xmlns:a16="http://schemas.microsoft.com/office/drawing/2014/main" id="{3CC92627-6B40-5F70-138B-422D59C2A60E}"/>
              </a:ext>
            </a:extLst>
          </p:cNvPr>
          <p:cNvPicPr>
            <a:picLocks noChangeAspect="1"/>
          </p:cNvPicPr>
          <p:nvPr userDrawn="1"/>
        </p:nvPicPr>
        <p:blipFill>
          <a:blip r:embed="rId3"/>
          <a:stretch>
            <a:fillRect/>
          </a:stretch>
        </p:blipFill>
        <p:spPr>
          <a:xfrm>
            <a:off x="8236106" y="1845920"/>
            <a:ext cx="3194204" cy="2257186"/>
          </a:xfrm>
          <a:prstGeom prst="rect">
            <a:avLst/>
          </a:prstGeom>
          <a:solidFill>
            <a:schemeClr val="bg1"/>
          </a:solidFill>
          <a:ln w="6350">
            <a:solidFill>
              <a:schemeClr val="accent1">
                <a:alpha val="31927"/>
              </a:schemeClr>
            </a:solidFill>
          </a:ln>
        </p:spPr>
      </p:pic>
      <p:sp>
        <p:nvSpPr>
          <p:cNvPr id="9" name="Rectangle: Rounded Corners 4">
            <a:extLst>
              <a:ext uri="{FF2B5EF4-FFF2-40B4-BE49-F238E27FC236}">
                <a16:creationId xmlns:a16="http://schemas.microsoft.com/office/drawing/2014/main" id="{05F66E56-2FDE-7258-CBE3-A942E965CADF}"/>
              </a:ext>
            </a:extLst>
          </p:cNvPr>
          <p:cNvSpPr/>
          <p:nvPr userDrawn="1"/>
        </p:nvSpPr>
        <p:spPr>
          <a:xfrm flipV="1">
            <a:off x="8308798" y="3513666"/>
            <a:ext cx="863024" cy="589439"/>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02 April 2025</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6499F340-A102-B1CD-FDBB-679ACCE7F43F}"/>
              </a:ext>
            </a:extLst>
          </p:cNvPr>
          <p:cNvSpPr txBox="1"/>
          <p:nvPr userDrawn="1"/>
        </p:nvSpPr>
        <p:spPr>
          <a:xfrm>
            <a:off x="8159169" y="4572500"/>
            <a:ext cx="30048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dirty="0">
                <a:solidFill>
                  <a:schemeClr val="tx1"/>
                </a:solidFill>
                <a:effectLst/>
                <a:latin typeface="Roboto" panose="02000000000000000000" pitchFamily="2" charset="0"/>
                <a:ea typeface="Roboto" panose="02000000000000000000" pitchFamily="2" charset="0"/>
              </a:rPr>
              <a:t>B Positive </a:t>
            </a:r>
          </a:p>
          <a:p>
            <a:r>
              <a:rPr lang="en-US" sz="1200" b="0" i="0" dirty="0">
                <a:solidFill>
                  <a:schemeClr val="tx1"/>
                </a:solidFill>
                <a:latin typeface="Roboto Light" panose="02000000000000000000" pitchFamily="2" charset="0"/>
                <a:ea typeface="Roboto Light" panose="02000000000000000000" pitchFamily="2" charset="0"/>
                <a:hlinkClick r:id="rId4">
                  <a:extLst>
                    <a:ext uri="{A12FA001-AC4F-418D-AE19-62706E023703}">
                      <ahyp:hlinkClr xmlns:ahyp="http://schemas.microsoft.com/office/drawing/2018/hyperlinkcolor" val="tx"/>
                    </a:ext>
                  </a:extLst>
                </a:hlinkClick>
              </a:rPr>
              <a:t>https://www.hepatitisb.org.au/</a:t>
            </a:r>
            <a:endParaRPr lang="en-US" sz="1200" b="0" i="0" dirty="0">
              <a:solidFill>
                <a:schemeClr val="tx1"/>
              </a:solidFill>
              <a:latin typeface="Roboto Light" panose="02000000000000000000" pitchFamily="2" charset="0"/>
              <a:ea typeface="Roboto Light" panose="02000000000000000000" pitchFamily="2" charset="0"/>
            </a:endParaRPr>
          </a:p>
        </p:txBody>
      </p:sp>
      <p:sp>
        <p:nvSpPr>
          <p:cNvPr id="6" name="TextBox 5">
            <a:extLst>
              <a:ext uri="{FF2B5EF4-FFF2-40B4-BE49-F238E27FC236}">
                <a16:creationId xmlns:a16="http://schemas.microsoft.com/office/drawing/2014/main" id="{288FC48D-5985-9434-C8FD-815A165E1CB7}"/>
              </a:ext>
            </a:extLst>
          </p:cNvPr>
          <p:cNvSpPr txBox="1"/>
          <p:nvPr userDrawn="1"/>
        </p:nvSpPr>
        <p:spPr>
          <a:xfrm>
            <a:off x="8159169" y="5083953"/>
            <a:ext cx="300482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dirty="0">
                <a:solidFill>
                  <a:schemeClr val="tx1"/>
                </a:solidFill>
                <a:effectLst/>
                <a:latin typeface="Roboto" panose="02000000000000000000" pitchFamily="2" charset="0"/>
                <a:ea typeface="Roboto" panose="02000000000000000000" pitchFamily="2" charset="0"/>
              </a:rPr>
              <a:t>Testing Portal </a:t>
            </a:r>
          </a:p>
          <a:p>
            <a:r>
              <a:rPr lang="en-US" sz="1200" b="0" i="0" dirty="0">
                <a:solidFill>
                  <a:schemeClr val="tx1"/>
                </a:solidFill>
                <a:latin typeface="Roboto Light" panose="02000000000000000000" pitchFamily="2" charset="0"/>
                <a:ea typeface="Roboto Light" panose="02000000000000000000" pitchFamily="2" charset="0"/>
                <a:hlinkClick r:id="rId5">
                  <a:extLst>
                    <a:ext uri="{A12FA001-AC4F-418D-AE19-62706E023703}">
                      <ahyp:hlinkClr xmlns:ahyp="http://schemas.microsoft.com/office/drawing/2018/hyperlinkcolor" val="tx"/>
                    </a:ext>
                  </a:extLst>
                </a:hlinkClick>
              </a:rPr>
              <a:t>https://testingportal.ashm.org.au/national-hbv-testing-policy/informed-consent-for-testing/</a:t>
            </a:r>
            <a:endParaRPr lang="en-US" sz="1200" b="0" i="0" dirty="0">
              <a:solidFill>
                <a:schemeClr val="tx1"/>
              </a:solidFill>
              <a:latin typeface="Roboto Light" panose="02000000000000000000" pitchFamily="2" charset="0"/>
              <a:ea typeface="Roboto Light" panose="02000000000000000000" pitchFamily="2" charset="0"/>
            </a:endParaRPr>
          </a:p>
        </p:txBody>
      </p:sp>
      <p:sp>
        <p:nvSpPr>
          <p:cNvPr id="7" name="TextBox 6">
            <a:extLst>
              <a:ext uri="{FF2B5EF4-FFF2-40B4-BE49-F238E27FC236}">
                <a16:creationId xmlns:a16="http://schemas.microsoft.com/office/drawing/2014/main" id="{64EE6B88-510F-EFD2-093C-8CCE86472778}"/>
              </a:ext>
            </a:extLst>
          </p:cNvPr>
          <p:cNvSpPr txBox="1"/>
          <p:nvPr userDrawn="1"/>
        </p:nvSpPr>
        <p:spPr>
          <a:xfrm>
            <a:off x="8159169" y="4256611"/>
            <a:ext cx="3004824" cy="276999"/>
          </a:xfrm>
          <a:prstGeom prst="rect">
            <a:avLst/>
          </a:prstGeom>
          <a:noFill/>
        </p:spPr>
        <p:txBody>
          <a:bodyPr wrap="square" rtlCol="0">
            <a:spAutoFit/>
          </a:bodyPr>
          <a:lstStyle/>
          <a:p>
            <a:r>
              <a:rPr lang="en-AU" sz="1200" dirty="0">
                <a:solidFill>
                  <a:schemeClr val="tx1"/>
                </a:solidFill>
                <a:effectLst/>
                <a:latin typeface="Helvetica" pitchFamily="2" charset="0"/>
              </a:rPr>
              <a:t>For more information </a:t>
            </a:r>
          </a:p>
        </p:txBody>
      </p:sp>
      <p:grpSp>
        <p:nvGrpSpPr>
          <p:cNvPr id="8" name="Group 7">
            <a:extLst>
              <a:ext uri="{FF2B5EF4-FFF2-40B4-BE49-F238E27FC236}">
                <a16:creationId xmlns:a16="http://schemas.microsoft.com/office/drawing/2014/main" id="{1967A549-D70F-1FCE-E413-AFDD0DED9942}"/>
              </a:ext>
            </a:extLst>
          </p:cNvPr>
          <p:cNvGrpSpPr/>
          <p:nvPr userDrawn="1"/>
        </p:nvGrpSpPr>
        <p:grpSpPr>
          <a:xfrm>
            <a:off x="297512" y="6277497"/>
            <a:ext cx="2110975" cy="365125"/>
            <a:chOff x="350520" y="5819961"/>
            <a:chExt cx="2110975" cy="365125"/>
          </a:xfrm>
        </p:grpSpPr>
        <p:pic>
          <p:nvPicPr>
            <p:cNvPr id="14" name="Picture 13" descr="Rectangle&#10;&#10;Description automatically generated with medium confidence">
              <a:extLst>
                <a:ext uri="{FF2B5EF4-FFF2-40B4-BE49-F238E27FC236}">
                  <a16:creationId xmlns:a16="http://schemas.microsoft.com/office/drawing/2014/main" id="{30B9DC59-FA49-8C63-916B-2DA261E3B982}"/>
                </a:ext>
              </a:extLst>
            </p:cNvPr>
            <p:cNvPicPr>
              <a:picLocks noChangeAspect="1"/>
            </p:cNvPicPr>
            <p:nvPr userDrawn="1"/>
          </p:nvPicPr>
          <p:blipFill>
            <a:blip r:embed="rId6"/>
            <a:stretch>
              <a:fillRect/>
            </a:stretch>
          </p:blipFill>
          <p:spPr>
            <a:xfrm>
              <a:off x="350520" y="5819961"/>
              <a:ext cx="2110975" cy="365125"/>
            </a:xfrm>
            <a:prstGeom prst="rect">
              <a:avLst/>
            </a:prstGeom>
          </p:spPr>
        </p:pic>
        <p:sp>
          <p:nvSpPr>
            <p:cNvPr id="15" name="TextBox 14">
              <a:extLst>
                <a:ext uri="{FF2B5EF4-FFF2-40B4-BE49-F238E27FC236}">
                  <a16:creationId xmlns:a16="http://schemas.microsoft.com/office/drawing/2014/main" id="{58664C3B-0DA3-A46E-BB88-D6A20E01D773}"/>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7"/>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10460470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Order tes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515083"/>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2. </a:t>
            </a:r>
            <a:r>
              <a:rPr lang="en-AU" sz="2800" dirty="0">
                <a:latin typeface="Roboto Light"/>
                <a:ea typeface="Roboto Light"/>
              </a:rPr>
              <a:t>Order Tests</a:t>
            </a:r>
            <a:endParaRPr lang="en-AU" sz="2600" dirty="0">
              <a:effectLst/>
              <a:latin typeface="Roboto Light" panose="02000000000000000000" pitchFamily="2" charset="0"/>
            </a:endParaRPr>
          </a:p>
        </p:txBody>
      </p:sp>
      <p:pic>
        <p:nvPicPr>
          <p:cNvPr id="2" name="Picture 1">
            <a:extLst>
              <a:ext uri="{FF2B5EF4-FFF2-40B4-BE49-F238E27FC236}">
                <a16:creationId xmlns:a16="http://schemas.microsoft.com/office/drawing/2014/main" id="{3CC92627-6B40-5F70-138B-422D59C2A60E}"/>
              </a:ext>
            </a:extLst>
          </p:cNvPr>
          <p:cNvPicPr>
            <a:picLocks noChangeAspect="1"/>
          </p:cNvPicPr>
          <p:nvPr userDrawn="1"/>
        </p:nvPicPr>
        <p:blipFill>
          <a:blip r:embed="rId3"/>
          <a:stretch>
            <a:fillRect/>
          </a:stretch>
        </p:blipFill>
        <p:spPr>
          <a:xfrm>
            <a:off x="8244262" y="1872839"/>
            <a:ext cx="3194204" cy="2257186"/>
          </a:xfrm>
          <a:prstGeom prst="rect">
            <a:avLst/>
          </a:prstGeom>
          <a:solidFill>
            <a:schemeClr val="bg1"/>
          </a:solidFill>
          <a:ln w="6350">
            <a:solidFill>
              <a:schemeClr val="accent1">
                <a:alpha val="31927"/>
              </a:schemeClr>
            </a:solidFill>
          </a:ln>
        </p:spPr>
      </p:pic>
      <p:sp>
        <p:nvSpPr>
          <p:cNvPr id="9" name="Rectangle: Rounded Corners 4">
            <a:extLst>
              <a:ext uri="{FF2B5EF4-FFF2-40B4-BE49-F238E27FC236}">
                <a16:creationId xmlns:a16="http://schemas.microsoft.com/office/drawing/2014/main" id="{05F66E56-2FDE-7258-CBE3-A942E965CADF}"/>
              </a:ext>
            </a:extLst>
          </p:cNvPr>
          <p:cNvSpPr/>
          <p:nvPr userDrawn="1"/>
        </p:nvSpPr>
        <p:spPr>
          <a:xfrm flipV="1">
            <a:off x="9130065" y="2091265"/>
            <a:ext cx="454202" cy="1820334"/>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02 April 2025</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E8CAFCCA-C552-40E8-87A4-E68EF6FC1B15}"/>
              </a:ext>
            </a:extLst>
          </p:cNvPr>
          <p:cNvSpPr txBox="1"/>
          <p:nvPr userDrawn="1"/>
        </p:nvSpPr>
        <p:spPr>
          <a:xfrm>
            <a:off x="411995" y="1560326"/>
            <a:ext cx="7220928" cy="2352128"/>
          </a:xfrm>
          <a:prstGeom prst="rect">
            <a:avLst/>
          </a:prstGeom>
          <a:solidFill>
            <a:srgbClr val="042145"/>
          </a:solidFill>
        </p:spPr>
        <p:txBody>
          <a:bodyPr wrap="square" lIns="216000" tIns="216000" rIns="216000" bIns="216000" rtlCol="0">
            <a:spAutoFit/>
          </a:bodyPr>
          <a:lstStyle/>
          <a:p>
            <a:r>
              <a:rPr lang="en-AU" sz="1600" dirty="0">
                <a:solidFill>
                  <a:schemeClr val="bg1"/>
                </a:solidFill>
                <a:effectLst/>
                <a:latin typeface="Roboto Light" panose="02000000000000000000" pitchFamily="2" charset="0"/>
              </a:rPr>
              <a:t>To determine hepatitis B status, order 3 tests.</a:t>
            </a:r>
          </a:p>
          <a:p>
            <a:pPr>
              <a:spcBef>
                <a:spcPts val="300"/>
              </a:spcBef>
            </a:pPr>
            <a:r>
              <a:rPr lang="en-AU" sz="1600" dirty="0">
                <a:solidFill>
                  <a:schemeClr val="bg1"/>
                </a:solidFill>
                <a:effectLst/>
                <a:latin typeface="Roboto Light" panose="02000000000000000000" pitchFamily="2" charset="0"/>
              </a:rPr>
              <a:t>Request:</a:t>
            </a:r>
          </a:p>
          <a:p>
            <a:pPr marL="285750" indent="-285750">
              <a:spcBef>
                <a:spcPts val="300"/>
              </a:spcBef>
              <a:buFont typeface="Arial" panose="020B0604020202020204" pitchFamily="34" charset="0"/>
              <a:buChar char="•"/>
            </a:pPr>
            <a:r>
              <a:rPr lang="en-AU" sz="1600" dirty="0">
                <a:solidFill>
                  <a:schemeClr val="bg1"/>
                </a:solidFill>
                <a:effectLst/>
                <a:latin typeface="Roboto Light" panose="02000000000000000000" pitchFamily="2" charset="0"/>
              </a:rPr>
              <a:t>HBsAg (hepatitis B surface antigen)</a:t>
            </a:r>
          </a:p>
          <a:p>
            <a:pPr marL="285750" indent="-285750">
              <a:spcBef>
                <a:spcPts val="300"/>
              </a:spcBef>
              <a:buFont typeface="Arial" panose="020B0604020202020204" pitchFamily="34" charset="0"/>
              <a:buChar char="•"/>
            </a:pPr>
            <a:r>
              <a:rPr lang="en-AU" sz="1600" dirty="0">
                <a:solidFill>
                  <a:schemeClr val="bg1"/>
                </a:solidFill>
                <a:effectLst/>
                <a:latin typeface="Roboto Light" panose="02000000000000000000" pitchFamily="2" charset="0"/>
              </a:rPr>
              <a:t>anti-HBc (hepatitis B core antibody)</a:t>
            </a:r>
          </a:p>
          <a:p>
            <a:pPr marL="285750" indent="-285750">
              <a:spcBef>
                <a:spcPts val="300"/>
              </a:spcBef>
              <a:buFont typeface="Arial" panose="020B0604020202020204" pitchFamily="34" charset="0"/>
              <a:buChar char="•"/>
            </a:pPr>
            <a:r>
              <a:rPr lang="en-AU" sz="1600" dirty="0">
                <a:solidFill>
                  <a:schemeClr val="bg1"/>
                </a:solidFill>
                <a:effectLst/>
                <a:latin typeface="Roboto Light" panose="02000000000000000000" pitchFamily="2" charset="0"/>
              </a:rPr>
              <a:t>anti-HBs (hepatitis B surface antibody)</a:t>
            </a:r>
          </a:p>
          <a:p>
            <a:pPr marL="285750" indent="-285750">
              <a:spcBef>
                <a:spcPts val="300"/>
              </a:spcBef>
              <a:buFont typeface="Arial" panose="020B0604020202020204" pitchFamily="34" charset="0"/>
              <a:buChar char="•"/>
            </a:pPr>
            <a:r>
              <a:rPr lang="en-AU" sz="1600" dirty="0">
                <a:solidFill>
                  <a:schemeClr val="bg1"/>
                </a:solidFill>
                <a:effectLst/>
                <a:latin typeface="Roboto Light" panose="02000000000000000000" pitchFamily="2" charset="0"/>
              </a:rPr>
              <a:t>If acute HBV is suspected (through recent risk, presentation, </a:t>
            </a:r>
            <a:br>
              <a:rPr lang="en-AU" sz="1600" dirty="0">
                <a:solidFill>
                  <a:schemeClr val="bg1"/>
                </a:solidFill>
                <a:effectLst/>
                <a:latin typeface="Roboto Light" panose="02000000000000000000" pitchFamily="2" charset="0"/>
              </a:rPr>
            </a:br>
            <a:r>
              <a:rPr lang="en-AU" sz="1600" dirty="0">
                <a:solidFill>
                  <a:schemeClr val="bg1"/>
                </a:solidFill>
                <a:effectLst/>
                <a:latin typeface="Roboto Light" panose="02000000000000000000" pitchFamily="2" charset="0"/>
              </a:rPr>
              <a:t>or both), anti-HBc IgM can also be ordered.</a:t>
            </a:r>
          </a:p>
        </p:txBody>
      </p:sp>
      <p:sp>
        <p:nvSpPr>
          <p:cNvPr id="6" name="TextBox 5">
            <a:extLst>
              <a:ext uri="{FF2B5EF4-FFF2-40B4-BE49-F238E27FC236}">
                <a16:creationId xmlns:a16="http://schemas.microsoft.com/office/drawing/2014/main" id="{FE650256-A14A-23F4-CEAD-149809422E77}"/>
              </a:ext>
            </a:extLst>
          </p:cNvPr>
          <p:cNvSpPr txBox="1"/>
          <p:nvPr userDrawn="1"/>
        </p:nvSpPr>
        <p:spPr>
          <a:xfrm>
            <a:off x="421105" y="4103106"/>
            <a:ext cx="7211818" cy="1952018"/>
          </a:xfrm>
          <a:prstGeom prst="rect">
            <a:avLst/>
          </a:prstGeom>
          <a:solidFill>
            <a:schemeClr val="bg2">
              <a:lumMod val="90000"/>
              <a:alpha val="54361"/>
            </a:schemeClr>
          </a:solidFill>
        </p:spPr>
        <p:txBody>
          <a:bodyPr wrap="square" lIns="1728000" tIns="216000" rIns="216000" bIns="216000" rtlCol="0">
            <a:spAutoFit/>
          </a:bodyPr>
          <a:lstStyle/>
          <a:p>
            <a:pPr marL="285750" indent="-285750">
              <a:spcBef>
                <a:spcPts val="300"/>
              </a:spcBef>
              <a:buFont typeface="Arial" panose="020B0604020202020204" pitchFamily="34" charset="0"/>
              <a:buChar char="•"/>
            </a:pPr>
            <a:r>
              <a:rPr lang="en-AU" sz="1600" dirty="0">
                <a:solidFill>
                  <a:srgbClr val="000026"/>
                </a:solidFill>
                <a:effectLst/>
                <a:latin typeface="Roboto Light" panose="02000000000000000000" pitchFamily="2" charset="0"/>
              </a:rPr>
              <a:t>By ordering all 3 tests you can determine </a:t>
            </a:r>
            <a:br>
              <a:rPr lang="en-AU" sz="1600" dirty="0">
                <a:solidFill>
                  <a:srgbClr val="000026"/>
                </a:solidFill>
                <a:effectLst/>
                <a:latin typeface="Roboto Light" panose="02000000000000000000" pitchFamily="2" charset="0"/>
              </a:rPr>
            </a:br>
            <a:r>
              <a:rPr lang="en-AU" sz="1600" b="0" i="0" dirty="0">
                <a:solidFill>
                  <a:srgbClr val="000026"/>
                </a:solidFill>
                <a:effectLst/>
                <a:latin typeface="Roboto Medium" panose="02000000000000000000" pitchFamily="2" charset="0"/>
                <a:ea typeface="Roboto Medium" panose="02000000000000000000" pitchFamily="2" charset="0"/>
              </a:rPr>
              <a:t>susceptibility, immunity </a:t>
            </a:r>
            <a:r>
              <a:rPr lang="en-AU" sz="1600" dirty="0">
                <a:solidFill>
                  <a:srgbClr val="000026"/>
                </a:solidFill>
                <a:effectLst/>
                <a:latin typeface="Roboto Light" panose="02000000000000000000" pitchFamily="2" charset="0"/>
              </a:rPr>
              <a:t>through vaccination or </a:t>
            </a:r>
            <a:br>
              <a:rPr lang="en-AU" sz="1600" dirty="0">
                <a:solidFill>
                  <a:srgbClr val="000026"/>
                </a:solidFill>
                <a:effectLst/>
                <a:latin typeface="Roboto Light" panose="02000000000000000000" pitchFamily="2" charset="0"/>
              </a:rPr>
            </a:br>
            <a:r>
              <a:rPr lang="en-AU" sz="1600" dirty="0">
                <a:solidFill>
                  <a:srgbClr val="000026"/>
                </a:solidFill>
                <a:effectLst/>
                <a:latin typeface="Roboto Light" panose="02000000000000000000" pitchFamily="2" charset="0"/>
              </a:rPr>
              <a:t>past infection, or </a:t>
            </a:r>
            <a:r>
              <a:rPr lang="en-AU" sz="1600" b="0" i="0" dirty="0">
                <a:solidFill>
                  <a:srgbClr val="000026"/>
                </a:solidFill>
                <a:effectLst/>
                <a:latin typeface="Roboto Medium" panose="02000000000000000000" pitchFamily="2" charset="0"/>
                <a:ea typeface="Roboto Medium" panose="02000000000000000000" pitchFamily="2" charset="0"/>
              </a:rPr>
              <a:t>current infection.</a:t>
            </a:r>
          </a:p>
          <a:p>
            <a:pPr marL="285750" indent="-285750">
              <a:spcBef>
                <a:spcPts val="300"/>
              </a:spcBef>
              <a:buFont typeface="Arial" panose="020B0604020202020204" pitchFamily="34" charset="0"/>
              <a:buChar char="•"/>
            </a:pPr>
            <a:r>
              <a:rPr lang="en-AU" sz="1600" dirty="0">
                <a:solidFill>
                  <a:srgbClr val="000026"/>
                </a:solidFill>
                <a:effectLst/>
                <a:latin typeface="Roboto Light" panose="02000000000000000000" pitchFamily="2" charset="0"/>
              </a:rPr>
              <a:t>All 3 tests are Medicare </a:t>
            </a:r>
            <a:r>
              <a:rPr lang="en-AU" sz="1600" dirty="0" err="1">
                <a:solidFill>
                  <a:srgbClr val="000026"/>
                </a:solidFill>
                <a:effectLst/>
                <a:latin typeface="Roboto Light" panose="02000000000000000000" pitchFamily="2" charset="0"/>
              </a:rPr>
              <a:t>rebatable</a:t>
            </a:r>
            <a:r>
              <a:rPr lang="en-AU" sz="1600" dirty="0">
                <a:solidFill>
                  <a:srgbClr val="000026"/>
                </a:solidFill>
                <a:effectLst/>
                <a:latin typeface="Roboto Light" panose="02000000000000000000" pitchFamily="2" charset="0"/>
              </a:rPr>
              <a:t> simultaneously </a:t>
            </a:r>
            <a:br>
              <a:rPr lang="en-AU" sz="1600" dirty="0">
                <a:solidFill>
                  <a:srgbClr val="000026"/>
                </a:solidFill>
                <a:effectLst/>
                <a:latin typeface="Roboto Light" panose="02000000000000000000" pitchFamily="2" charset="0"/>
              </a:rPr>
            </a:br>
            <a:r>
              <a:rPr lang="en-AU" sz="1600" dirty="0">
                <a:solidFill>
                  <a:srgbClr val="000026"/>
                </a:solidFill>
                <a:effectLst/>
                <a:latin typeface="Roboto Light" panose="02000000000000000000" pitchFamily="2" charset="0"/>
              </a:rPr>
              <a:t>if you write ‘?chronic hepatitis B’ or similar on the request slip.</a:t>
            </a:r>
          </a:p>
        </p:txBody>
      </p:sp>
      <p:pic>
        <p:nvPicPr>
          <p:cNvPr id="8" name="Picture 7">
            <a:extLst>
              <a:ext uri="{FF2B5EF4-FFF2-40B4-BE49-F238E27FC236}">
                <a16:creationId xmlns:a16="http://schemas.microsoft.com/office/drawing/2014/main" id="{4DC1832A-414F-BD4A-6859-834834F09D51}"/>
              </a:ext>
            </a:extLst>
          </p:cNvPr>
          <p:cNvPicPr>
            <a:picLocks noChangeAspect="1"/>
          </p:cNvPicPr>
          <p:nvPr userDrawn="1"/>
        </p:nvPicPr>
        <p:blipFill>
          <a:blip r:embed="rId4"/>
          <a:stretch>
            <a:fillRect/>
          </a:stretch>
        </p:blipFill>
        <p:spPr>
          <a:xfrm>
            <a:off x="726885" y="4386585"/>
            <a:ext cx="1091623" cy="1091623"/>
          </a:xfrm>
          <a:prstGeom prst="rect">
            <a:avLst/>
          </a:prstGeom>
        </p:spPr>
      </p:pic>
      <p:grpSp>
        <p:nvGrpSpPr>
          <p:cNvPr id="3" name="Group 2">
            <a:extLst>
              <a:ext uri="{FF2B5EF4-FFF2-40B4-BE49-F238E27FC236}">
                <a16:creationId xmlns:a16="http://schemas.microsoft.com/office/drawing/2014/main" id="{21826FC4-60AF-BC83-A283-A325A2517F93}"/>
              </a:ext>
            </a:extLst>
          </p:cNvPr>
          <p:cNvGrpSpPr/>
          <p:nvPr userDrawn="1"/>
        </p:nvGrpSpPr>
        <p:grpSpPr>
          <a:xfrm>
            <a:off x="297512" y="6277497"/>
            <a:ext cx="2110975" cy="365125"/>
            <a:chOff x="350520" y="5819961"/>
            <a:chExt cx="2110975" cy="365125"/>
          </a:xfrm>
        </p:grpSpPr>
        <p:pic>
          <p:nvPicPr>
            <p:cNvPr id="7" name="Picture 6" descr="Rectangle&#10;&#10;Description automatically generated with medium confidence">
              <a:extLst>
                <a:ext uri="{FF2B5EF4-FFF2-40B4-BE49-F238E27FC236}">
                  <a16:creationId xmlns:a16="http://schemas.microsoft.com/office/drawing/2014/main" id="{8A986B3A-43FC-10E7-6C74-9B6DAD9F4B48}"/>
                </a:ext>
              </a:extLst>
            </p:cNvPr>
            <p:cNvPicPr>
              <a:picLocks noChangeAspect="1"/>
            </p:cNvPicPr>
            <p:nvPr userDrawn="1"/>
          </p:nvPicPr>
          <p:blipFill>
            <a:blip r:embed="rId5"/>
            <a:stretch>
              <a:fillRect/>
            </a:stretch>
          </p:blipFill>
          <p:spPr>
            <a:xfrm>
              <a:off x="350520" y="5819961"/>
              <a:ext cx="2110975" cy="365125"/>
            </a:xfrm>
            <a:prstGeom prst="rect">
              <a:avLst/>
            </a:prstGeom>
          </p:spPr>
        </p:pic>
        <p:sp>
          <p:nvSpPr>
            <p:cNvPr id="14" name="TextBox 13">
              <a:extLst>
                <a:ext uri="{FF2B5EF4-FFF2-40B4-BE49-F238E27FC236}">
                  <a16:creationId xmlns:a16="http://schemas.microsoft.com/office/drawing/2014/main" id="{B21BDE4A-69C1-5229-0083-D00ACFE0B74F}"/>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6"/>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32865999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nterpret serolog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336380"/>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3. </a:t>
            </a:r>
            <a:r>
              <a:rPr lang="en-AU" sz="2800" dirty="0">
                <a:effectLst/>
                <a:latin typeface="Roboto Light" panose="02000000000000000000" pitchFamily="2" charset="0"/>
              </a:rPr>
              <a:t>Interpret serology</a:t>
            </a:r>
          </a:p>
        </p:txBody>
      </p:sp>
      <p:pic>
        <p:nvPicPr>
          <p:cNvPr id="2" name="Picture 1">
            <a:extLst>
              <a:ext uri="{FF2B5EF4-FFF2-40B4-BE49-F238E27FC236}">
                <a16:creationId xmlns:a16="http://schemas.microsoft.com/office/drawing/2014/main" id="{3CC92627-6B40-5F70-138B-422D59C2A60E}"/>
              </a:ext>
            </a:extLst>
          </p:cNvPr>
          <p:cNvPicPr>
            <a:picLocks noChangeAspect="1"/>
          </p:cNvPicPr>
          <p:nvPr userDrawn="1"/>
        </p:nvPicPr>
        <p:blipFill>
          <a:blip r:embed="rId3"/>
          <a:stretch>
            <a:fillRect/>
          </a:stretch>
        </p:blipFill>
        <p:spPr>
          <a:xfrm>
            <a:off x="8236106" y="1845920"/>
            <a:ext cx="3194204" cy="2257186"/>
          </a:xfrm>
          <a:prstGeom prst="rect">
            <a:avLst/>
          </a:prstGeom>
          <a:solidFill>
            <a:schemeClr val="bg1"/>
          </a:solidFill>
          <a:ln w="6350">
            <a:solidFill>
              <a:schemeClr val="accent1">
                <a:alpha val="31927"/>
              </a:schemeClr>
            </a:solidFill>
          </a:ln>
        </p:spPr>
      </p:pic>
      <p:sp>
        <p:nvSpPr>
          <p:cNvPr id="9" name="Rectangle: Rounded Corners 4">
            <a:extLst>
              <a:ext uri="{FF2B5EF4-FFF2-40B4-BE49-F238E27FC236}">
                <a16:creationId xmlns:a16="http://schemas.microsoft.com/office/drawing/2014/main" id="{05F66E56-2FDE-7258-CBE3-A942E965CADF}"/>
              </a:ext>
            </a:extLst>
          </p:cNvPr>
          <p:cNvSpPr/>
          <p:nvPr userDrawn="1"/>
        </p:nvSpPr>
        <p:spPr>
          <a:xfrm flipH="1" flipV="1">
            <a:off x="9584267" y="2091265"/>
            <a:ext cx="889000" cy="1820334"/>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02 April 2025</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graphicFrame>
        <p:nvGraphicFramePr>
          <p:cNvPr id="3" name="Table 5">
            <a:extLst>
              <a:ext uri="{FF2B5EF4-FFF2-40B4-BE49-F238E27FC236}">
                <a16:creationId xmlns:a16="http://schemas.microsoft.com/office/drawing/2014/main" id="{8AAEBF40-B59D-7F76-B052-D4C3CAC03002}"/>
              </a:ext>
            </a:extLst>
          </p:cNvPr>
          <p:cNvGraphicFramePr>
            <a:graphicFrameLocks noGrp="1"/>
          </p:cNvGraphicFramePr>
          <p:nvPr userDrawn="1">
            <p:extLst>
              <p:ext uri="{D42A27DB-BD31-4B8C-83A1-F6EECF244321}">
                <p14:modId xmlns:p14="http://schemas.microsoft.com/office/powerpoint/2010/main" val="3115216327"/>
              </p:ext>
            </p:extLst>
          </p:nvPr>
        </p:nvGraphicFramePr>
        <p:xfrm>
          <a:off x="372980" y="1551026"/>
          <a:ext cx="7352630" cy="4496400"/>
        </p:xfrm>
        <a:graphic>
          <a:graphicData uri="http://schemas.openxmlformats.org/drawingml/2006/table">
            <a:tbl>
              <a:tblPr firstRow="1" bandRow="1">
                <a:tableStyleId>{5C22544A-7EE6-4342-B048-85BDC9FD1C3A}</a:tableStyleId>
              </a:tblPr>
              <a:tblGrid>
                <a:gridCol w="1247466">
                  <a:extLst>
                    <a:ext uri="{9D8B030D-6E8A-4147-A177-3AD203B41FA5}">
                      <a16:colId xmlns:a16="http://schemas.microsoft.com/office/drawing/2014/main" val="2811095496"/>
                    </a:ext>
                  </a:extLst>
                </a:gridCol>
                <a:gridCol w="1110924">
                  <a:extLst>
                    <a:ext uri="{9D8B030D-6E8A-4147-A177-3AD203B41FA5}">
                      <a16:colId xmlns:a16="http://schemas.microsoft.com/office/drawing/2014/main" val="1317667972"/>
                    </a:ext>
                  </a:extLst>
                </a:gridCol>
                <a:gridCol w="4994240">
                  <a:extLst>
                    <a:ext uri="{9D8B030D-6E8A-4147-A177-3AD203B41FA5}">
                      <a16:colId xmlns:a16="http://schemas.microsoft.com/office/drawing/2014/main" val="3551332000"/>
                    </a:ext>
                  </a:extLst>
                </a:gridCol>
              </a:tblGrid>
              <a:tr h="370840">
                <a:tc>
                  <a:txBody>
                    <a:bodyPr/>
                    <a:lstStyle/>
                    <a:p>
                      <a:r>
                        <a:rPr lang="en-AU" sz="1050" b="0" i="0" kern="1200" dirty="0">
                          <a:solidFill>
                            <a:schemeClr val="tx1"/>
                          </a:solidFill>
                          <a:effectLst/>
                          <a:latin typeface="Roboto Light" panose="02000000000000000000" pitchFamily="2" charset="0"/>
                          <a:ea typeface="Roboto Light" panose="02000000000000000000" pitchFamily="2" charset="0"/>
                          <a:cs typeface="+mn-cs"/>
                        </a:rPr>
                        <a:t>HBsAg</a:t>
                      </a:r>
                    </a:p>
                    <a:p>
                      <a:r>
                        <a:rPr lang="en-AU" sz="1050" b="0" i="0" kern="1200" dirty="0">
                          <a:solidFill>
                            <a:schemeClr val="tx1"/>
                          </a:solidFill>
                          <a:effectLst/>
                          <a:latin typeface="Roboto Light" panose="02000000000000000000" pitchFamily="2" charset="0"/>
                          <a:ea typeface="Roboto Light" panose="02000000000000000000" pitchFamily="2" charset="0"/>
                          <a:cs typeface="+mn-cs"/>
                        </a:rPr>
                        <a:t>anti-HBc</a:t>
                      </a:r>
                    </a:p>
                    <a:p>
                      <a:r>
                        <a:rPr lang="en-AU" sz="1050" b="0" i="0" kern="1200" dirty="0">
                          <a:solidFill>
                            <a:schemeClr val="tx1"/>
                          </a:solidFill>
                          <a:effectLst/>
                          <a:latin typeface="Roboto Light" panose="02000000000000000000" pitchFamily="2" charset="0"/>
                          <a:ea typeface="Roboto Light" panose="02000000000000000000" pitchFamily="2" charset="0"/>
                          <a:cs typeface="+mn-cs"/>
                        </a:rPr>
                        <a:t>anti-HBs</a:t>
                      </a:r>
                    </a:p>
                  </a:txBody>
                  <a:tcPr marL="144000" marR="144000" marT="108000" marB="108000" anchor="ctr">
                    <a:solidFill>
                      <a:srgbClr val="91C5EA">
                        <a:alpha val="28733"/>
                      </a:srgbClr>
                    </a:solidFill>
                  </a:tcPr>
                </a:tc>
                <a:tc>
                  <a:txBody>
                    <a:bodyPr/>
                    <a:lstStyle/>
                    <a:p>
                      <a:r>
                        <a:rPr lang="en-AU" sz="1050" b="0" i="0" dirty="0">
                          <a:solidFill>
                            <a:schemeClr val="tx1"/>
                          </a:solidFill>
                          <a:effectLst/>
                          <a:latin typeface="Roboto Light" panose="02000000000000000000" pitchFamily="2" charset="0"/>
                          <a:ea typeface="Roboto Light" panose="02000000000000000000" pitchFamily="2" charset="0"/>
                        </a:rPr>
                        <a:t>positive</a:t>
                      </a:r>
                    </a:p>
                    <a:p>
                      <a:r>
                        <a:rPr lang="en-AU" sz="1050" b="0" i="0" dirty="0">
                          <a:solidFill>
                            <a:schemeClr val="tx1"/>
                          </a:solidFill>
                          <a:effectLst/>
                          <a:latin typeface="Roboto Light" panose="02000000000000000000" pitchFamily="2" charset="0"/>
                          <a:ea typeface="Roboto Light" panose="02000000000000000000" pitchFamily="2" charset="0"/>
                        </a:rPr>
                        <a:t>positive </a:t>
                      </a:r>
                    </a:p>
                    <a:p>
                      <a:r>
                        <a:rPr lang="en-AU" sz="1050" b="0" i="0" dirty="0">
                          <a:solidFill>
                            <a:schemeClr val="tx1"/>
                          </a:solidFill>
                          <a:effectLst/>
                          <a:latin typeface="Roboto Light" panose="02000000000000000000" pitchFamily="2" charset="0"/>
                          <a:ea typeface="Roboto Light" panose="02000000000000000000" pitchFamily="2" charset="0"/>
                        </a:rPr>
                        <a:t>negative</a:t>
                      </a:r>
                    </a:p>
                  </a:txBody>
                  <a:tcPr marL="144000" marR="144000" marT="108000" marB="108000" anchor="ctr">
                    <a:solidFill>
                      <a:srgbClr val="91C5EA">
                        <a:alpha val="28733"/>
                      </a:srgbClr>
                    </a:solidFill>
                  </a:tcPr>
                </a:tc>
                <a:tc>
                  <a:txBody>
                    <a:bodyPr/>
                    <a:lstStyle/>
                    <a:p>
                      <a:r>
                        <a:rPr lang="en-AU" sz="1050" b="1" i="0" dirty="0">
                          <a:solidFill>
                            <a:srgbClr val="042145"/>
                          </a:solidFill>
                          <a:effectLst/>
                          <a:latin typeface="Roboto" panose="02000000000000000000" pitchFamily="2" charset="0"/>
                          <a:ea typeface="Roboto" panose="02000000000000000000" pitchFamily="2" charset="0"/>
                        </a:rPr>
                        <a:t>Chronic HBV Infection</a:t>
                      </a:r>
                    </a:p>
                    <a:p>
                      <a:r>
                        <a:rPr lang="en-AU" sz="1050" b="0" i="0" dirty="0">
                          <a:solidFill>
                            <a:schemeClr val="tx1"/>
                          </a:solidFill>
                          <a:effectLst/>
                          <a:latin typeface="Roboto Light" panose="02000000000000000000" pitchFamily="2" charset="0"/>
                          <a:ea typeface="Roboto Light" panose="02000000000000000000" pitchFamily="2" charset="0"/>
                        </a:rPr>
                        <a:t>Progress to initial assessment</a:t>
                      </a:r>
                    </a:p>
                    <a:p>
                      <a:r>
                        <a:rPr lang="en-AU" sz="1050" b="0" i="0" dirty="0">
                          <a:solidFill>
                            <a:schemeClr val="tx1"/>
                          </a:solidFill>
                          <a:effectLst/>
                          <a:latin typeface="Roboto Light" panose="02000000000000000000" pitchFamily="2" charset="0"/>
                          <a:ea typeface="Roboto Light" panose="02000000000000000000" pitchFamily="2" charset="0"/>
                        </a:rPr>
                        <a:t>(step 4 of Decision Making in Hepatitis B tool)</a:t>
                      </a:r>
                    </a:p>
                  </a:txBody>
                  <a:tcPr marL="144000" marR="144000" marT="108000" marB="108000" anchor="ctr">
                    <a:solidFill>
                      <a:srgbClr val="91C5EA">
                        <a:alpha val="28733"/>
                      </a:srgbClr>
                    </a:solidFill>
                  </a:tcPr>
                </a:tc>
                <a:extLst>
                  <a:ext uri="{0D108BD9-81ED-4DB2-BD59-A6C34878D82A}">
                    <a16:rowId xmlns:a16="http://schemas.microsoft.com/office/drawing/2014/main" val="1984340480"/>
                  </a:ext>
                </a:extLst>
              </a:tr>
              <a:tr h="370840">
                <a:tc>
                  <a:txBody>
                    <a:bodyPr/>
                    <a:lstStyle/>
                    <a:p>
                      <a:r>
                        <a:rPr lang="en-AU" sz="1050" b="0" i="0" dirty="0">
                          <a:solidFill>
                            <a:schemeClr val="tx1"/>
                          </a:solidFill>
                          <a:effectLst/>
                          <a:latin typeface="Roboto Light" panose="02000000000000000000" pitchFamily="2" charset="0"/>
                          <a:ea typeface="Roboto Light" panose="02000000000000000000" pitchFamily="2" charset="0"/>
                        </a:rPr>
                        <a:t>HBsAg </a:t>
                      </a:r>
                    </a:p>
                    <a:p>
                      <a:r>
                        <a:rPr lang="en-AU" sz="1050" b="0" i="0" dirty="0">
                          <a:solidFill>
                            <a:schemeClr val="tx1"/>
                          </a:solidFill>
                          <a:effectLst/>
                          <a:latin typeface="Roboto Light" panose="02000000000000000000" pitchFamily="2" charset="0"/>
                          <a:ea typeface="Roboto Light" panose="02000000000000000000" pitchFamily="2" charset="0"/>
                        </a:rPr>
                        <a:t>Anti-HBc</a:t>
                      </a:r>
                    </a:p>
                    <a:p>
                      <a:r>
                        <a:rPr lang="en-AU" sz="1050" b="0" i="0" dirty="0">
                          <a:solidFill>
                            <a:schemeClr val="tx1"/>
                          </a:solidFill>
                          <a:effectLst/>
                          <a:latin typeface="Roboto Light" panose="02000000000000000000" pitchFamily="2" charset="0"/>
                          <a:ea typeface="Roboto Light" panose="02000000000000000000" pitchFamily="2" charset="0"/>
                        </a:rPr>
                        <a:t>anti-HBc IgM* </a:t>
                      </a:r>
                    </a:p>
                    <a:p>
                      <a:r>
                        <a:rPr lang="en-AU" sz="1050" b="0" i="0" dirty="0">
                          <a:solidFill>
                            <a:schemeClr val="tx1"/>
                          </a:solidFill>
                          <a:effectLst/>
                          <a:latin typeface="Roboto Light" panose="02000000000000000000" pitchFamily="2" charset="0"/>
                          <a:ea typeface="Roboto Light" panose="02000000000000000000" pitchFamily="2" charset="0"/>
                        </a:rPr>
                        <a:t>anti-HBs</a:t>
                      </a:r>
                    </a:p>
                  </a:txBody>
                  <a:tcPr marL="144000" marR="144000" marT="108000" marB="108000" anchor="ctr">
                    <a:solidFill>
                      <a:srgbClr val="91C5EA">
                        <a:alpha val="28733"/>
                      </a:srgbClr>
                    </a:solidFill>
                  </a:tcPr>
                </a:tc>
                <a:tc>
                  <a:txBody>
                    <a:bodyPr/>
                    <a:lstStyle/>
                    <a:p>
                      <a:r>
                        <a:rPr lang="en-AU" sz="1050" b="0" i="0" dirty="0">
                          <a:solidFill>
                            <a:schemeClr val="tx1"/>
                          </a:solidFill>
                          <a:effectLst/>
                          <a:latin typeface="Roboto Light" panose="02000000000000000000" pitchFamily="2" charset="0"/>
                          <a:ea typeface="Roboto Light" panose="02000000000000000000" pitchFamily="2" charset="0"/>
                        </a:rPr>
                        <a:t>positive </a:t>
                      </a:r>
                    </a:p>
                    <a:p>
                      <a:r>
                        <a:rPr lang="en-AU" sz="1050" b="0" i="0" dirty="0">
                          <a:solidFill>
                            <a:schemeClr val="tx1"/>
                          </a:solidFill>
                          <a:effectLst/>
                          <a:latin typeface="Roboto Light" panose="02000000000000000000" pitchFamily="2" charset="0"/>
                          <a:ea typeface="Roboto Light" panose="02000000000000000000" pitchFamily="2" charset="0"/>
                        </a:rPr>
                        <a:t>positive </a:t>
                      </a:r>
                    </a:p>
                    <a:p>
                      <a:r>
                        <a:rPr lang="en-AU" sz="1050" b="0" i="0" dirty="0">
                          <a:solidFill>
                            <a:schemeClr val="tx1"/>
                          </a:solidFill>
                          <a:effectLst/>
                          <a:latin typeface="Roboto Light" panose="02000000000000000000" pitchFamily="2" charset="0"/>
                          <a:ea typeface="Roboto Light" panose="02000000000000000000" pitchFamily="2" charset="0"/>
                        </a:rPr>
                        <a:t>positive </a:t>
                      </a:r>
                    </a:p>
                    <a:p>
                      <a:r>
                        <a:rPr lang="en-AU" sz="1050" b="0" i="0" dirty="0">
                          <a:solidFill>
                            <a:schemeClr val="tx1"/>
                          </a:solidFill>
                          <a:effectLst/>
                          <a:latin typeface="Roboto Light" panose="02000000000000000000" pitchFamily="2" charset="0"/>
                          <a:ea typeface="Roboto Light" panose="02000000000000000000" pitchFamily="2" charset="0"/>
                        </a:rPr>
                        <a:t>negative</a:t>
                      </a:r>
                    </a:p>
                  </a:txBody>
                  <a:tcPr marL="144000" marR="144000" marT="108000" marB="108000" anchor="ctr">
                    <a:solidFill>
                      <a:srgbClr val="91C5EA">
                        <a:alpha val="28733"/>
                      </a:srgbClr>
                    </a:solidFill>
                  </a:tcPr>
                </a:tc>
                <a:tc>
                  <a:txBody>
                    <a:bodyPr/>
                    <a:lstStyle/>
                    <a:p>
                      <a:r>
                        <a:rPr lang="en-AU" sz="1050" b="1" i="0" dirty="0">
                          <a:solidFill>
                            <a:srgbClr val="042145"/>
                          </a:solidFill>
                          <a:effectLst/>
                          <a:latin typeface="Roboto" panose="02000000000000000000" pitchFamily="2" charset="0"/>
                          <a:ea typeface="Roboto" panose="02000000000000000000" pitchFamily="2" charset="0"/>
                        </a:rPr>
                        <a:t>Acute HBV Infection </a:t>
                      </a:r>
                    </a:p>
                    <a:p>
                      <a:r>
                        <a:rPr lang="en-AU" sz="1050" b="0" i="0" dirty="0">
                          <a:solidFill>
                            <a:schemeClr val="tx1"/>
                          </a:solidFill>
                          <a:effectLst/>
                          <a:latin typeface="Roboto Light" panose="02000000000000000000" pitchFamily="2" charset="0"/>
                          <a:ea typeface="Roboto Light" panose="02000000000000000000" pitchFamily="2" charset="0"/>
                        </a:rPr>
                        <a:t>* (high titre)</a:t>
                      </a:r>
                    </a:p>
                    <a:p>
                      <a:r>
                        <a:rPr lang="en-AU" sz="1050" b="0" i="0" dirty="0">
                          <a:solidFill>
                            <a:schemeClr val="tx1"/>
                          </a:solidFill>
                          <a:effectLst/>
                          <a:latin typeface="Roboto Light" panose="02000000000000000000" pitchFamily="2" charset="0"/>
                          <a:ea typeface="Roboto Light" panose="02000000000000000000" pitchFamily="2" charset="0"/>
                        </a:rPr>
                        <a:t>Progress to initial assessment (step 4 of Decision Making in </a:t>
                      </a:r>
                      <a:br>
                        <a:rPr lang="en-AU" sz="1050" b="0" i="0" dirty="0">
                          <a:solidFill>
                            <a:schemeClr val="tx1"/>
                          </a:solidFill>
                          <a:effectLst/>
                          <a:latin typeface="Roboto Light" panose="02000000000000000000" pitchFamily="2" charset="0"/>
                          <a:ea typeface="Roboto Light" panose="02000000000000000000" pitchFamily="2" charset="0"/>
                        </a:rPr>
                      </a:br>
                      <a:r>
                        <a:rPr lang="en-AU" sz="1050" b="0" i="0" dirty="0">
                          <a:solidFill>
                            <a:schemeClr val="tx1"/>
                          </a:solidFill>
                          <a:effectLst/>
                          <a:latin typeface="Roboto Light" panose="02000000000000000000" pitchFamily="2" charset="0"/>
                          <a:ea typeface="Roboto Light" panose="02000000000000000000" pitchFamily="2" charset="0"/>
                        </a:rPr>
                        <a:t>Hepatitis B tool)</a:t>
                      </a:r>
                    </a:p>
                  </a:txBody>
                  <a:tcPr marL="144000" marR="144000" marT="108000" marB="108000" anchor="ctr">
                    <a:solidFill>
                      <a:srgbClr val="91C5EA">
                        <a:alpha val="28733"/>
                      </a:srgbClr>
                    </a:solidFill>
                  </a:tcPr>
                </a:tc>
                <a:extLst>
                  <a:ext uri="{0D108BD9-81ED-4DB2-BD59-A6C34878D82A}">
                    <a16:rowId xmlns:a16="http://schemas.microsoft.com/office/drawing/2014/main" val="1794281627"/>
                  </a:ext>
                </a:extLst>
              </a:tr>
              <a:tr h="370840">
                <a:tc>
                  <a:txBody>
                    <a:bodyPr/>
                    <a:lstStyle/>
                    <a:p>
                      <a:r>
                        <a:rPr lang="en-AU" sz="1050" b="0" i="0">
                          <a:solidFill>
                            <a:schemeClr val="tx1"/>
                          </a:solidFill>
                          <a:effectLst/>
                          <a:latin typeface="Roboto Light" panose="02000000000000000000" pitchFamily="2" charset="0"/>
                          <a:ea typeface="Roboto Light" panose="02000000000000000000" pitchFamily="2" charset="0"/>
                        </a:rPr>
                        <a:t>HBsAg </a:t>
                      </a:r>
                    </a:p>
                    <a:p>
                      <a:r>
                        <a:rPr lang="en-AU" sz="1050" b="0" i="0">
                          <a:solidFill>
                            <a:schemeClr val="tx1"/>
                          </a:solidFill>
                          <a:effectLst/>
                          <a:latin typeface="Roboto Light" panose="02000000000000000000" pitchFamily="2" charset="0"/>
                          <a:ea typeface="Roboto Light" panose="02000000000000000000" pitchFamily="2" charset="0"/>
                        </a:rPr>
                        <a:t>anti-HBc </a:t>
                      </a:r>
                    </a:p>
                    <a:p>
                      <a:r>
                        <a:rPr lang="en-AU" sz="1050" b="0" i="0">
                          <a:solidFill>
                            <a:schemeClr val="tx1"/>
                          </a:solidFill>
                          <a:effectLst/>
                          <a:latin typeface="Roboto Light" panose="02000000000000000000" pitchFamily="2" charset="0"/>
                          <a:ea typeface="Roboto Light" panose="02000000000000000000" pitchFamily="2" charset="0"/>
                        </a:rPr>
                        <a:t>anti-HBs</a:t>
                      </a:r>
                    </a:p>
                  </a:txBody>
                  <a:tcPr marL="144000" marR="144000" marT="108000" marB="108000" anchor="ctr">
                    <a:solidFill>
                      <a:schemeClr val="bg1">
                        <a:lumMod val="85000"/>
                        <a:alpha val="49931"/>
                      </a:schemeClr>
                    </a:solidFill>
                  </a:tcPr>
                </a:tc>
                <a:tc>
                  <a:txBody>
                    <a:bodyPr/>
                    <a:lstStyle/>
                    <a:p>
                      <a:r>
                        <a:rPr lang="en-AU" sz="1050" b="0" i="0" dirty="0">
                          <a:solidFill>
                            <a:schemeClr val="tx1"/>
                          </a:solidFill>
                          <a:effectLst/>
                          <a:latin typeface="Roboto Light" panose="02000000000000000000" pitchFamily="2" charset="0"/>
                          <a:ea typeface="Roboto Light" panose="02000000000000000000" pitchFamily="2" charset="0"/>
                        </a:rPr>
                        <a:t>negative</a:t>
                      </a:r>
                    </a:p>
                    <a:p>
                      <a:r>
                        <a:rPr lang="en-AU" sz="1050" b="0" i="0" dirty="0">
                          <a:solidFill>
                            <a:schemeClr val="tx1"/>
                          </a:solidFill>
                          <a:effectLst/>
                          <a:latin typeface="Roboto Light" panose="02000000000000000000" pitchFamily="2" charset="0"/>
                          <a:ea typeface="Roboto Light" panose="02000000000000000000" pitchFamily="2" charset="0"/>
                        </a:rPr>
                        <a:t>negative</a:t>
                      </a:r>
                    </a:p>
                    <a:p>
                      <a:r>
                        <a:rPr lang="en-AU" sz="1050" b="0" i="0" dirty="0">
                          <a:solidFill>
                            <a:schemeClr val="tx1"/>
                          </a:solidFill>
                          <a:effectLst/>
                          <a:latin typeface="Roboto Light" panose="02000000000000000000" pitchFamily="2" charset="0"/>
                          <a:ea typeface="Roboto Light" panose="02000000000000000000" pitchFamily="2" charset="0"/>
                        </a:rPr>
                        <a:t>negative</a:t>
                      </a:r>
                    </a:p>
                  </a:txBody>
                  <a:tcPr marL="144000" marR="144000" marT="108000" marB="108000" anchor="ctr">
                    <a:solidFill>
                      <a:schemeClr val="bg1">
                        <a:lumMod val="85000"/>
                        <a:alpha val="49931"/>
                      </a:schemeClr>
                    </a:solidFill>
                  </a:tcPr>
                </a:tc>
                <a:tc>
                  <a:txBody>
                    <a:bodyPr/>
                    <a:lstStyle/>
                    <a:p>
                      <a:r>
                        <a:rPr lang="en-AU" sz="1050" b="1" i="0" dirty="0">
                          <a:solidFill>
                            <a:srgbClr val="042145"/>
                          </a:solidFill>
                          <a:effectLst/>
                          <a:latin typeface="Roboto" panose="02000000000000000000" pitchFamily="2" charset="0"/>
                          <a:ea typeface="Roboto" panose="02000000000000000000" pitchFamily="2" charset="0"/>
                        </a:rPr>
                        <a:t>Susceptible or non-immune</a:t>
                      </a:r>
                    </a:p>
                    <a:p>
                      <a:r>
                        <a:rPr lang="en-AU" sz="1050" b="0" i="0" dirty="0">
                          <a:solidFill>
                            <a:schemeClr val="tx1"/>
                          </a:solidFill>
                          <a:effectLst/>
                          <a:latin typeface="Roboto Light" panose="02000000000000000000" pitchFamily="2" charset="0"/>
                          <a:ea typeface="Roboto Light" panose="02000000000000000000" pitchFamily="2" charset="0"/>
                        </a:rPr>
                        <a:t>When there is no documented history of completed vaccination, then vaccination is recommended </a:t>
                      </a:r>
                      <a:r>
                        <a:rPr lang="en-AU" sz="1050" b="0" i="0" baseline="30000" dirty="0">
                          <a:solidFill>
                            <a:schemeClr val="tx1"/>
                          </a:solidFill>
                          <a:effectLst/>
                          <a:latin typeface="Roboto Light" panose="02000000000000000000" pitchFamily="2" charset="0"/>
                          <a:ea typeface="Roboto Light" panose="02000000000000000000" pitchFamily="2" charset="0"/>
                        </a:rPr>
                        <a:t>^</a:t>
                      </a:r>
                      <a:endParaRPr lang="en-AU" sz="1050" b="0" i="0" dirty="0">
                        <a:solidFill>
                          <a:schemeClr val="tx1"/>
                        </a:solidFill>
                        <a:effectLst/>
                        <a:latin typeface="Roboto Light" panose="02000000000000000000" pitchFamily="2" charset="0"/>
                        <a:ea typeface="Roboto Light" panose="02000000000000000000" pitchFamily="2" charset="0"/>
                      </a:endParaRPr>
                    </a:p>
                  </a:txBody>
                  <a:tcPr marL="144000" marR="144000" marT="108000" marB="108000" anchor="ctr">
                    <a:solidFill>
                      <a:schemeClr val="bg1">
                        <a:lumMod val="85000"/>
                        <a:alpha val="49931"/>
                      </a:schemeClr>
                    </a:solidFill>
                  </a:tcPr>
                </a:tc>
                <a:extLst>
                  <a:ext uri="{0D108BD9-81ED-4DB2-BD59-A6C34878D82A}">
                    <a16:rowId xmlns:a16="http://schemas.microsoft.com/office/drawing/2014/main" val="1339141441"/>
                  </a:ext>
                </a:extLst>
              </a:tr>
              <a:tr h="0">
                <a:tc>
                  <a:txBody>
                    <a:bodyPr/>
                    <a:lstStyle/>
                    <a:p>
                      <a:r>
                        <a:rPr lang="en-AU" sz="1050" b="0" i="0">
                          <a:solidFill>
                            <a:schemeClr val="tx1"/>
                          </a:solidFill>
                          <a:effectLst/>
                          <a:latin typeface="Roboto Light" panose="02000000000000000000" pitchFamily="2" charset="0"/>
                          <a:ea typeface="Roboto Light" panose="02000000000000000000" pitchFamily="2" charset="0"/>
                        </a:rPr>
                        <a:t>HBsAg</a:t>
                      </a:r>
                    </a:p>
                    <a:p>
                      <a:r>
                        <a:rPr lang="en-AU" sz="1050" b="0" i="0">
                          <a:solidFill>
                            <a:schemeClr val="tx1"/>
                          </a:solidFill>
                          <a:effectLst/>
                          <a:latin typeface="Roboto Light" panose="02000000000000000000" pitchFamily="2" charset="0"/>
                          <a:ea typeface="Roboto Light" panose="02000000000000000000" pitchFamily="2" charset="0"/>
                        </a:rPr>
                        <a:t>anti-HBc</a:t>
                      </a:r>
                    </a:p>
                    <a:p>
                      <a:r>
                        <a:rPr lang="en-AU" sz="1050" b="0" i="0">
                          <a:solidFill>
                            <a:schemeClr val="tx1"/>
                          </a:solidFill>
                          <a:effectLst/>
                          <a:latin typeface="Roboto Light" panose="02000000000000000000" pitchFamily="2" charset="0"/>
                          <a:ea typeface="Roboto Light" panose="02000000000000000000" pitchFamily="2" charset="0"/>
                        </a:rPr>
                        <a:t>anti-HBs</a:t>
                      </a:r>
                    </a:p>
                  </a:txBody>
                  <a:tcPr marL="144000" marR="144000" marT="108000" marB="108000" anchor="ctr">
                    <a:solidFill>
                      <a:schemeClr val="bg1">
                        <a:lumMod val="85000"/>
                        <a:alpha val="49931"/>
                      </a:schemeClr>
                    </a:solidFill>
                  </a:tcPr>
                </a:tc>
                <a:tc>
                  <a:txBody>
                    <a:bodyPr/>
                    <a:lstStyle/>
                    <a:p>
                      <a:r>
                        <a:rPr lang="en-AU" sz="1050" b="0" i="0" dirty="0">
                          <a:solidFill>
                            <a:schemeClr val="tx1"/>
                          </a:solidFill>
                          <a:effectLst/>
                          <a:latin typeface="Roboto Light" panose="02000000000000000000" pitchFamily="2" charset="0"/>
                          <a:ea typeface="Roboto Light" panose="02000000000000000000" pitchFamily="2" charset="0"/>
                        </a:rPr>
                        <a:t>negative </a:t>
                      </a:r>
                    </a:p>
                    <a:p>
                      <a:r>
                        <a:rPr lang="en-AU" sz="1050" b="0" i="0" dirty="0">
                          <a:solidFill>
                            <a:schemeClr val="tx1"/>
                          </a:solidFill>
                          <a:effectLst/>
                          <a:latin typeface="Roboto Light" panose="02000000000000000000" pitchFamily="2" charset="0"/>
                          <a:ea typeface="Roboto Light" panose="02000000000000000000" pitchFamily="2" charset="0"/>
                        </a:rPr>
                        <a:t>positive </a:t>
                      </a:r>
                    </a:p>
                    <a:p>
                      <a:r>
                        <a:rPr lang="en-AU" sz="1050" b="0" i="0" dirty="0">
                          <a:solidFill>
                            <a:schemeClr val="tx1"/>
                          </a:solidFill>
                          <a:effectLst/>
                          <a:latin typeface="Roboto Light" panose="02000000000000000000" pitchFamily="2" charset="0"/>
                          <a:ea typeface="Roboto Light" panose="02000000000000000000" pitchFamily="2" charset="0"/>
                        </a:rPr>
                        <a:t>positive</a:t>
                      </a:r>
                    </a:p>
                  </a:txBody>
                  <a:tcPr marL="144000" marR="144000" marT="108000" marB="108000" anchor="ctr">
                    <a:solidFill>
                      <a:schemeClr val="bg1">
                        <a:lumMod val="85000"/>
                        <a:alpha val="49931"/>
                      </a:schemeClr>
                    </a:solidFill>
                  </a:tcPr>
                </a:tc>
                <a:tc>
                  <a:txBody>
                    <a:bodyPr/>
                    <a:lstStyle/>
                    <a:p>
                      <a:r>
                        <a:rPr lang="en-AU" sz="1050" b="1" i="0" dirty="0">
                          <a:solidFill>
                            <a:srgbClr val="042145"/>
                          </a:solidFill>
                          <a:effectLst/>
                          <a:latin typeface="Roboto" panose="02000000000000000000" pitchFamily="2" charset="0"/>
                          <a:ea typeface="Roboto" panose="02000000000000000000" pitchFamily="2" charset="0"/>
                        </a:rPr>
                        <a:t>Immune due to resolved infection</a:t>
                      </a:r>
                    </a:p>
                    <a:p>
                      <a:r>
                        <a:rPr lang="en-AU" sz="1050" b="0" i="0" dirty="0">
                          <a:solidFill>
                            <a:schemeClr val="tx1"/>
                          </a:solidFill>
                          <a:effectLst/>
                          <a:latin typeface="Roboto Light" panose="02000000000000000000" pitchFamily="2" charset="0"/>
                          <a:ea typeface="Roboto Light" panose="02000000000000000000" pitchFamily="2" charset="0"/>
                        </a:rPr>
                        <a:t>Record result and consider family screening</a:t>
                      </a:r>
                    </a:p>
                  </a:txBody>
                  <a:tcPr marL="144000" marR="144000" marT="108000" marB="108000" anchor="ctr">
                    <a:solidFill>
                      <a:schemeClr val="bg1">
                        <a:lumMod val="85000"/>
                        <a:alpha val="49931"/>
                      </a:schemeClr>
                    </a:solidFill>
                  </a:tcPr>
                </a:tc>
                <a:extLst>
                  <a:ext uri="{0D108BD9-81ED-4DB2-BD59-A6C34878D82A}">
                    <a16:rowId xmlns:a16="http://schemas.microsoft.com/office/drawing/2014/main" val="4183648950"/>
                  </a:ext>
                </a:extLst>
              </a:tr>
              <a:tr h="370840">
                <a:tc>
                  <a:txBody>
                    <a:bodyPr/>
                    <a:lstStyle/>
                    <a:p>
                      <a:r>
                        <a:rPr lang="en-AU" sz="1050" b="0" i="0">
                          <a:solidFill>
                            <a:schemeClr val="tx1"/>
                          </a:solidFill>
                          <a:effectLst/>
                          <a:latin typeface="Roboto Light" panose="02000000000000000000" pitchFamily="2" charset="0"/>
                          <a:ea typeface="Roboto Light" panose="02000000000000000000" pitchFamily="2" charset="0"/>
                        </a:rPr>
                        <a:t>HBsAg </a:t>
                      </a:r>
                    </a:p>
                    <a:p>
                      <a:r>
                        <a:rPr lang="en-AU" sz="1050" b="0" i="0">
                          <a:solidFill>
                            <a:schemeClr val="tx1"/>
                          </a:solidFill>
                          <a:effectLst/>
                          <a:latin typeface="Roboto Light" panose="02000000000000000000" pitchFamily="2" charset="0"/>
                          <a:ea typeface="Roboto Light" panose="02000000000000000000" pitchFamily="2" charset="0"/>
                        </a:rPr>
                        <a:t>anti-HBc </a:t>
                      </a:r>
                    </a:p>
                    <a:p>
                      <a:r>
                        <a:rPr lang="en-AU" sz="1050" b="0" i="0">
                          <a:solidFill>
                            <a:schemeClr val="tx1"/>
                          </a:solidFill>
                          <a:effectLst/>
                          <a:latin typeface="Roboto Light" panose="02000000000000000000" pitchFamily="2" charset="0"/>
                          <a:ea typeface="Roboto Light" panose="02000000000000000000" pitchFamily="2" charset="0"/>
                        </a:rPr>
                        <a:t>anti-HBs</a:t>
                      </a:r>
                    </a:p>
                  </a:txBody>
                  <a:tcPr marL="144000" marR="144000" marT="108000" marB="108000" anchor="ctr">
                    <a:solidFill>
                      <a:schemeClr val="bg1">
                        <a:lumMod val="85000"/>
                        <a:alpha val="49931"/>
                      </a:schemeClr>
                    </a:solidFill>
                  </a:tcPr>
                </a:tc>
                <a:tc>
                  <a:txBody>
                    <a:bodyPr/>
                    <a:lstStyle/>
                    <a:p>
                      <a:r>
                        <a:rPr lang="en-AU" sz="1050" b="0" i="0">
                          <a:solidFill>
                            <a:schemeClr val="tx1"/>
                          </a:solidFill>
                          <a:effectLst/>
                          <a:latin typeface="Roboto Light" panose="02000000000000000000" pitchFamily="2" charset="0"/>
                          <a:ea typeface="Roboto Light" panose="02000000000000000000" pitchFamily="2" charset="0"/>
                        </a:rPr>
                        <a:t>negative </a:t>
                      </a:r>
                    </a:p>
                    <a:p>
                      <a:r>
                        <a:rPr lang="en-AU" sz="1050" b="0" i="0">
                          <a:solidFill>
                            <a:schemeClr val="tx1"/>
                          </a:solidFill>
                          <a:effectLst/>
                          <a:latin typeface="Roboto Light" panose="02000000000000000000" pitchFamily="2" charset="0"/>
                          <a:ea typeface="Roboto Light" panose="02000000000000000000" pitchFamily="2" charset="0"/>
                        </a:rPr>
                        <a:t>negative </a:t>
                      </a:r>
                    </a:p>
                    <a:p>
                      <a:r>
                        <a:rPr lang="en-AU" sz="1050" b="0" i="0">
                          <a:solidFill>
                            <a:schemeClr val="tx1"/>
                          </a:solidFill>
                          <a:effectLst/>
                          <a:latin typeface="Roboto Light" panose="02000000000000000000" pitchFamily="2" charset="0"/>
                          <a:ea typeface="Roboto Light" panose="02000000000000000000" pitchFamily="2" charset="0"/>
                        </a:rPr>
                        <a:t>positive</a:t>
                      </a:r>
                    </a:p>
                  </a:txBody>
                  <a:tcPr marL="144000" marR="144000" marT="108000" marB="108000" anchor="ctr">
                    <a:solidFill>
                      <a:schemeClr val="bg1">
                        <a:lumMod val="85000"/>
                        <a:alpha val="49931"/>
                      </a:schemeClr>
                    </a:solidFill>
                  </a:tcPr>
                </a:tc>
                <a:tc>
                  <a:txBody>
                    <a:bodyPr/>
                    <a:lstStyle/>
                    <a:p>
                      <a:r>
                        <a:rPr lang="en-AU" sz="1050" b="1" i="0" dirty="0">
                          <a:solidFill>
                            <a:srgbClr val="042145"/>
                          </a:solidFill>
                          <a:effectLst/>
                          <a:latin typeface="Roboto" panose="02000000000000000000" pitchFamily="2" charset="0"/>
                          <a:ea typeface="Roboto" panose="02000000000000000000" pitchFamily="2" charset="0"/>
                        </a:rPr>
                        <a:t>Immune due to hepatitis B vaccination</a:t>
                      </a:r>
                    </a:p>
                    <a:p>
                      <a:r>
                        <a:rPr lang="en-AU" sz="1050" b="0" i="0" dirty="0">
                          <a:solidFill>
                            <a:schemeClr val="tx1"/>
                          </a:solidFill>
                          <a:effectLst/>
                          <a:latin typeface="Roboto Light" panose="02000000000000000000" pitchFamily="2" charset="0"/>
                          <a:ea typeface="Roboto Light" panose="02000000000000000000" pitchFamily="2" charset="0"/>
                        </a:rPr>
                        <a:t>No action required</a:t>
                      </a:r>
                    </a:p>
                  </a:txBody>
                  <a:tcPr marL="144000" marR="144000" marT="108000" marB="108000" anchor="ctr">
                    <a:solidFill>
                      <a:schemeClr val="bg1">
                        <a:lumMod val="85000"/>
                        <a:alpha val="49931"/>
                      </a:schemeClr>
                    </a:solidFill>
                  </a:tcPr>
                </a:tc>
                <a:extLst>
                  <a:ext uri="{0D108BD9-81ED-4DB2-BD59-A6C34878D82A}">
                    <a16:rowId xmlns:a16="http://schemas.microsoft.com/office/drawing/2014/main" val="306327440"/>
                  </a:ext>
                </a:extLst>
              </a:tr>
              <a:tr h="370840">
                <a:tc>
                  <a:txBody>
                    <a:bodyPr/>
                    <a:lstStyle/>
                    <a:p>
                      <a:r>
                        <a:rPr lang="en-AU" sz="1050" b="0" i="0" dirty="0">
                          <a:solidFill>
                            <a:schemeClr val="tx1"/>
                          </a:solidFill>
                          <a:effectLst/>
                          <a:latin typeface="Roboto Light" panose="02000000000000000000" pitchFamily="2" charset="0"/>
                          <a:ea typeface="Roboto Light" panose="02000000000000000000" pitchFamily="2" charset="0"/>
                        </a:rPr>
                        <a:t>HBsAg </a:t>
                      </a:r>
                    </a:p>
                    <a:p>
                      <a:r>
                        <a:rPr lang="en-AU" sz="1050" b="0" i="0" dirty="0">
                          <a:solidFill>
                            <a:schemeClr val="tx1"/>
                          </a:solidFill>
                          <a:effectLst/>
                          <a:latin typeface="Roboto Light" panose="02000000000000000000" pitchFamily="2" charset="0"/>
                          <a:ea typeface="Roboto Light" panose="02000000000000000000" pitchFamily="2" charset="0"/>
                        </a:rPr>
                        <a:t>anti-HBc </a:t>
                      </a:r>
                    </a:p>
                    <a:p>
                      <a:r>
                        <a:rPr lang="en-AU" sz="1050" b="0" i="0" dirty="0">
                          <a:solidFill>
                            <a:schemeClr val="tx1"/>
                          </a:solidFill>
                          <a:effectLst/>
                          <a:latin typeface="Roboto Light" panose="02000000000000000000" pitchFamily="2" charset="0"/>
                          <a:ea typeface="Roboto Light" panose="02000000000000000000" pitchFamily="2" charset="0"/>
                        </a:rPr>
                        <a:t>anti-HBs</a:t>
                      </a:r>
                    </a:p>
                  </a:txBody>
                  <a:tcPr marL="144000" marR="144000" marT="108000" marB="108000" anchor="ctr">
                    <a:solidFill>
                      <a:schemeClr val="bg1">
                        <a:lumMod val="85000"/>
                        <a:alpha val="49931"/>
                      </a:schemeClr>
                    </a:solidFill>
                  </a:tcPr>
                </a:tc>
                <a:tc>
                  <a:txBody>
                    <a:bodyPr/>
                    <a:lstStyle/>
                    <a:p>
                      <a:r>
                        <a:rPr lang="en-AU" sz="1050" b="0" i="0" dirty="0">
                          <a:solidFill>
                            <a:schemeClr val="tx1"/>
                          </a:solidFill>
                          <a:effectLst/>
                          <a:latin typeface="Roboto Light" panose="02000000000000000000" pitchFamily="2" charset="0"/>
                          <a:ea typeface="Roboto Light" panose="02000000000000000000" pitchFamily="2" charset="0"/>
                        </a:rPr>
                        <a:t>negative</a:t>
                      </a:r>
                    </a:p>
                    <a:p>
                      <a:r>
                        <a:rPr lang="en-AU" sz="1050" b="0" i="0" dirty="0">
                          <a:solidFill>
                            <a:schemeClr val="tx1"/>
                          </a:solidFill>
                          <a:effectLst/>
                          <a:latin typeface="Roboto Light" panose="02000000000000000000" pitchFamily="2" charset="0"/>
                          <a:ea typeface="Roboto Light" panose="02000000000000000000" pitchFamily="2" charset="0"/>
                        </a:rPr>
                        <a:t>positive </a:t>
                      </a:r>
                    </a:p>
                    <a:p>
                      <a:r>
                        <a:rPr lang="en-AU" sz="1050" b="0" i="0" dirty="0">
                          <a:solidFill>
                            <a:schemeClr val="tx1"/>
                          </a:solidFill>
                          <a:effectLst/>
                          <a:latin typeface="Roboto Light" panose="02000000000000000000" pitchFamily="2" charset="0"/>
                          <a:ea typeface="Roboto Light" panose="02000000000000000000" pitchFamily="2" charset="0"/>
                        </a:rPr>
                        <a:t>negative</a:t>
                      </a:r>
                    </a:p>
                  </a:txBody>
                  <a:tcPr marL="144000" marR="144000" marT="108000" marB="108000" anchor="ctr">
                    <a:solidFill>
                      <a:schemeClr val="bg1">
                        <a:lumMod val="85000"/>
                        <a:alpha val="49931"/>
                      </a:schemeClr>
                    </a:solidFill>
                  </a:tcPr>
                </a:tc>
                <a:tc>
                  <a:txBody>
                    <a:bodyPr/>
                    <a:lstStyle/>
                    <a:p>
                      <a:r>
                        <a:rPr lang="en-AU" sz="1050" b="1" i="0" dirty="0">
                          <a:solidFill>
                            <a:srgbClr val="042145"/>
                          </a:solidFill>
                          <a:effectLst/>
                          <a:latin typeface="Roboto" panose="02000000000000000000" pitchFamily="2" charset="0"/>
                          <a:ea typeface="Roboto" panose="02000000000000000000" pitchFamily="2" charset="0"/>
                        </a:rPr>
                        <a:t>Various possibilities, including: distant resolved infection, </a:t>
                      </a:r>
                      <a:br>
                        <a:rPr lang="en-AU" sz="1050" b="1" i="0" dirty="0">
                          <a:solidFill>
                            <a:srgbClr val="042145"/>
                          </a:solidFill>
                          <a:effectLst/>
                          <a:latin typeface="Roboto" panose="02000000000000000000" pitchFamily="2" charset="0"/>
                          <a:ea typeface="Roboto" panose="02000000000000000000" pitchFamily="2" charset="0"/>
                        </a:rPr>
                      </a:br>
                      <a:r>
                        <a:rPr lang="en-AU" sz="1050" b="1" i="0" dirty="0">
                          <a:solidFill>
                            <a:srgbClr val="042145"/>
                          </a:solidFill>
                          <a:effectLst/>
                          <a:latin typeface="Roboto" panose="02000000000000000000" pitchFamily="2" charset="0"/>
                          <a:ea typeface="Roboto" panose="02000000000000000000" pitchFamily="2" charset="0"/>
                        </a:rPr>
                        <a:t>recovering from acute HBV, false positive, ‘occult’ HBV</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i="0" dirty="0">
                          <a:solidFill>
                            <a:schemeClr val="tx1"/>
                          </a:solidFill>
                          <a:effectLst/>
                          <a:latin typeface="Roboto Light" panose="02000000000000000000" pitchFamily="2" charset="0"/>
                          <a:ea typeface="Roboto Light" panose="02000000000000000000" pitchFamily="2" charset="0"/>
                        </a:rPr>
                        <a:t>Refer to </a:t>
                      </a:r>
                      <a:r>
                        <a:rPr lang="en-AU" sz="1050" b="0" i="0" kern="1200" dirty="0">
                          <a:solidFill>
                            <a:schemeClr val="tx1"/>
                          </a:solidFill>
                          <a:effectLst/>
                          <a:latin typeface="Roboto Light" panose="02000000000000000000" pitchFamily="2" charset="0"/>
                          <a:ea typeface="Roboto Light" panose="02000000000000000000" pitchFamily="2" charset="0"/>
                          <a:cs typeface="+mn-cs"/>
                          <a:hlinkClick r:id="rId4">
                            <a:extLst>
                              <a:ext uri="{A12FA001-AC4F-418D-AE19-62706E023703}">
                                <ahyp:hlinkClr xmlns:ahyp="http://schemas.microsoft.com/office/drawing/2018/hyperlinkcolor" val="tx"/>
                              </a:ext>
                            </a:extLst>
                          </a:hlinkClick>
                        </a:rPr>
                        <a:t>https://www.hepatitisb.org.au/</a:t>
                      </a:r>
                      <a:endParaRPr lang="en-AU" sz="1050" b="0" i="0" kern="1200" dirty="0">
                        <a:solidFill>
                          <a:schemeClr val="tx1"/>
                        </a:solidFill>
                        <a:effectLst/>
                        <a:latin typeface="Roboto Light" panose="02000000000000000000" pitchFamily="2" charset="0"/>
                        <a:ea typeface="Roboto Light" panose="02000000000000000000" pitchFamily="2" charset="0"/>
                        <a:cs typeface="+mn-cs"/>
                      </a:endParaRPr>
                    </a:p>
                    <a:p>
                      <a:r>
                        <a:rPr lang="en-AU" sz="1050" b="0" i="0" dirty="0">
                          <a:solidFill>
                            <a:schemeClr val="tx1"/>
                          </a:solidFill>
                          <a:effectLst/>
                          <a:latin typeface="Roboto Light" panose="02000000000000000000" pitchFamily="2" charset="0"/>
                          <a:ea typeface="Roboto Light" panose="02000000000000000000" pitchFamily="2" charset="0"/>
                        </a:rPr>
                        <a:t>for more details</a:t>
                      </a:r>
                    </a:p>
                  </a:txBody>
                  <a:tcPr marL="144000" marR="144000" marT="108000" marB="108000" anchor="ctr">
                    <a:solidFill>
                      <a:schemeClr val="bg1">
                        <a:lumMod val="85000"/>
                        <a:alpha val="49931"/>
                      </a:schemeClr>
                    </a:solidFill>
                  </a:tcPr>
                </a:tc>
                <a:extLst>
                  <a:ext uri="{0D108BD9-81ED-4DB2-BD59-A6C34878D82A}">
                    <a16:rowId xmlns:a16="http://schemas.microsoft.com/office/drawing/2014/main" val="2110265851"/>
                  </a:ext>
                </a:extLst>
              </a:tr>
            </a:tbl>
          </a:graphicData>
        </a:graphic>
      </p:graphicFrame>
      <p:sp>
        <p:nvSpPr>
          <p:cNvPr id="6" name="TextBox 5">
            <a:extLst>
              <a:ext uri="{FF2B5EF4-FFF2-40B4-BE49-F238E27FC236}">
                <a16:creationId xmlns:a16="http://schemas.microsoft.com/office/drawing/2014/main" id="{6EF5AF4B-E780-EC64-FC39-498C82FE46D5}"/>
              </a:ext>
            </a:extLst>
          </p:cNvPr>
          <p:cNvSpPr txBox="1"/>
          <p:nvPr userDrawn="1"/>
        </p:nvSpPr>
        <p:spPr>
          <a:xfrm>
            <a:off x="302395" y="6032569"/>
            <a:ext cx="497519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aseline="30000" dirty="0">
                <a:effectLst/>
                <a:latin typeface="Roboto Light" panose="02000000000000000000" pitchFamily="2" charset="0"/>
              </a:rPr>
              <a:t>^ </a:t>
            </a:r>
            <a:r>
              <a:rPr lang="en-AU" sz="800" dirty="0">
                <a:effectLst/>
                <a:latin typeface="Roboto Light" panose="02000000000000000000" pitchFamily="2" charset="0"/>
              </a:rPr>
              <a:t>Refer to </a:t>
            </a:r>
            <a:r>
              <a:rPr lang="en-AU" sz="800" u="sng" dirty="0" err="1">
                <a:solidFill>
                  <a:schemeClr val="tx1"/>
                </a:solidFill>
                <a:effectLst/>
                <a:latin typeface="Roboto Light" panose="02000000000000000000" pitchFamily="2" charset="0"/>
                <a:hlinkClick r:id="rId5">
                  <a:extLst>
                    <a:ext uri="{A12FA001-AC4F-418D-AE19-62706E023703}">
                      <ahyp:hlinkClr xmlns:ahyp="http://schemas.microsoft.com/office/drawing/2018/hyperlinkcolor" val="tx"/>
                    </a:ext>
                  </a:extLst>
                </a:hlinkClick>
              </a:rPr>
              <a:t>immunisationhandbook.health.gov.au</a:t>
            </a:r>
            <a:r>
              <a:rPr lang="en-AU" sz="800" u="sng" dirty="0">
                <a:solidFill>
                  <a:schemeClr val="tx1"/>
                </a:solidFill>
                <a:effectLst/>
                <a:latin typeface="Roboto Light" panose="02000000000000000000" pitchFamily="2" charset="0"/>
                <a:hlinkClick r:id="rId5">
                  <a:extLst>
                    <a:ext uri="{A12FA001-AC4F-418D-AE19-62706E023703}">
                      <ahyp:hlinkClr xmlns:ahyp="http://schemas.microsoft.com/office/drawing/2018/hyperlinkcolor" val="tx"/>
                    </a:ext>
                  </a:extLst>
                </a:hlinkClick>
              </a:rPr>
              <a:t>/vaccine-preventable-diseases/hepatitis-b</a:t>
            </a:r>
            <a:r>
              <a:rPr lang="en-AU" sz="800" dirty="0">
                <a:solidFill>
                  <a:schemeClr val="tx1"/>
                </a:solidFill>
                <a:effectLst/>
                <a:latin typeface="Roboto Light" panose="02000000000000000000" pitchFamily="2" charset="0"/>
                <a:hlinkClick r:id="rId5">
                  <a:extLst>
                    <a:ext uri="{A12FA001-AC4F-418D-AE19-62706E023703}">
                      <ahyp:hlinkClr xmlns:ahyp="http://schemas.microsoft.com/office/drawing/2018/hyperlinkcolor" val="tx"/>
                    </a:ext>
                  </a:extLst>
                </a:hlinkClick>
              </a:rPr>
              <a:t> </a:t>
            </a:r>
            <a:r>
              <a:rPr lang="en-AU" sz="800" dirty="0">
                <a:solidFill>
                  <a:schemeClr val="tx1"/>
                </a:solidFill>
                <a:effectLst/>
                <a:latin typeface="Roboto Light" panose="02000000000000000000" pitchFamily="2" charset="0"/>
              </a:rPr>
              <a:t>for </a:t>
            </a:r>
            <a:r>
              <a:rPr lang="en-AU" sz="800" dirty="0">
                <a:effectLst/>
                <a:latin typeface="Roboto Light" panose="02000000000000000000" pitchFamily="2" charset="0"/>
              </a:rPr>
              <a:t>more detail</a:t>
            </a:r>
          </a:p>
        </p:txBody>
      </p:sp>
      <p:grpSp>
        <p:nvGrpSpPr>
          <p:cNvPr id="5" name="Group 4">
            <a:extLst>
              <a:ext uri="{FF2B5EF4-FFF2-40B4-BE49-F238E27FC236}">
                <a16:creationId xmlns:a16="http://schemas.microsoft.com/office/drawing/2014/main" id="{44DC0322-8C17-D21F-A055-26E3E87CC8D2}"/>
              </a:ext>
            </a:extLst>
          </p:cNvPr>
          <p:cNvGrpSpPr/>
          <p:nvPr userDrawn="1"/>
        </p:nvGrpSpPr>
        <p:grpSpPr>
          <a:xfrm>
            <a:off x="297512" y="6277497"/>
            <a:ext cx="2110975" cy="365125"/>
            <a:chOff x="350520" y="5819961"/>
            <a:chExt cx="2110975" cy="365125"/>
          </a:xfrm>
        </p:grpSpPr>
        <p:pic>
          <p:nvPicPr>
            <p:cNvPr id="7" name="Picture 6" descr="Rectangle&#10;&#10;Description automatically generated with medium confidence">
              <a:extLst>
                <a:ext uri="{FF2B5EF4-FFF2-40B4-BE49-F238E27FC236}">
                  <a16:creationId xmlns:a16="http://schemas.microsoft.com/office/drawing/2014/main" id="{F7C2BC5B-FF3F-759F-3F68-F755F6AFAF18}"/>
                </a:ext>
              </a:extLst>
            </p:cNvPr>
            <p:cNvPicPr>
              <a:picLocks noChangeAspect="1"/>
            </p:cNvPicPr>
            <p:nvPr userDrawn="1"/>
          </p:nvPicPr>
          <p:blipFill>
            <a:blip r:embed="rId6"/>
            <a:stretch>
              <a:fillRect/>
            </a:stretch>
          </p:blipFill>
          <p:spPr>
            <a:xfrm>
              <a:off x="350520" y="5819961"/>
              <a:ext cx="2110975" cy="365125"/>
            </a:xfrm>
            <a:prstGeom prst="rect">
              <a:avLst/>
            </a:prstGeom>
          </p:spPr>
        </p:pic>
        <p:sp>
          <p:nvSpPr>
            <p:cNvPr id="8" name="TextBox 7">
              <a:extLst>
                <a:ext uri="{FF2B5EF4-FFF2-40B4-BE49-F238E27FC236}">
                  <a16:creationId xmlns:a16="http://schemas.microsoft.com/office/drawing/2014/main" id="{28FB5727-2CA8-B1F9-57C0-A3CC28C538A9}"/>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7"/>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2484994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29288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5" r:id="rId3"/>
    <p:sldLayoutId id="2147483662" r:id="rId4"/>
    <p:sldLayoutId id="2147483663" r:id="rId5"/>
    <p:sldLayoutId id="2147483664" r:id="rId6"/>
    <p:sldLayoutId id="2147483666" r:id="rId7"/>
    <p:sldLayoutId id="2147483667" r:id="rId8"/>
    <p:sldLayoutId id="2147483668" r:id="rId9"/>
    <p:sldLayoutId id="2147483669"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596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74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765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69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30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183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970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169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283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885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648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704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15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58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684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87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364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962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4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47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746736"/>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50f17da-c0f8-411d-8e09-63984be1d3b3">
      <Terms xmlns="http://schemas.microsoft.com/office/infopath/2007/PartnerControls"/>
    </lcf76f155ced4ddcb4097134ff3c332f>
    <TaxCatchAll xmlns="3f292df1-32b4-4e11-929b-4da33af2fa6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4C486EA5EDBD47A6122457B0AF3E5A" ma:contentTypeVersion="13" ma:contentTypeDescription="Create a new document." ma:contentTypeScope="" ma:versionID="6f1e2a76ff304b79ae01abfe3db7bd74">
  <xsd:schema xmlns:xsd="http://www.w3.org/2001/XMLSchema" xmlns:xs="http://www.w3.org/2001/XMLSchema" xmlns:p="http://schemas.microsoft.com/office/2006/metadata/properties" xmlns:ns2="150f17da-c0f8-411d-8e09-63984be1d3b3" xmlns:ns3="3f292df1-32b4-4e11-929b-4da33af2fa6c" targetNamespace="http://schemas.microsoft.com/office/2006/metadata/properties" ma:root="true" ma:fieldsID="c8c4b7c9f440f28701f01358b2ca299e" ns2:_="" ns3:_="">
    <xsd:import namespace="150f17da-c0f8-411d-8e09-63984be1d3b3"/>
    <xsd:import namespace="3f292df1-32b4-4e11-929b-4da33af2fa6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0f17da-c0f8-411d-8e09-63984be1d3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8341f2d-bbf9-4513-a15f-30490290cbe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292df1-32b4-4e11-929b-4da33af2fa6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6b01ca-1587-47b1-981f-1982709884b0}" ma:internalName="TaxCatchAll" ma:showField="CatchAllData" ma:web="3f292df1-32b4-4e11-929b-4da33af2fa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DC5E2F-5D1E-429B-995F-47CA69939D4A}">
  <ds:schemaRefs>
    <ds:schemaRef ds:uri="http://schemas.microsoft.com/sharepoint/v3/contenttype/forms"/>
  </ds:schemaRefs>
</ds:datastoreItem>
</file>

<file path=customXml/itemProps2.xml><?xml version="1.0" encoding="utf-8"?>
<ds:datastoreItem xmlns:ds="http://schemas.openxmlformats.org/officeDocument/2006/customXml" ds:itemID="{F9F10EC9-5100-4FBA-AD03-89BDC88DCA45}">
  <ds:schemaRefs>
    <ds:schemaRef ds:uri="http://schemas.microsoft.com/office/2006/documentManagement/types"/>
    <ds:schemaRef ds:uri="http://schemas.microsoft.com/office/2006/metadata/properties"/>
    <ds:schemaRef ds:uri="150f17da-c0f8-411d-8e09-63984be1d3b3"/>
    <ds:schemaRef ds:uri="http://purl.org/dc/elements/1.1/"/>
    <ds:schemaRef ds:uri="http://schemas.openxmlformats.org/package/2006/metadata/core-properties"/>
    <ds:schemaRef ds:uri="3f292df1-32b4-4e11-929b-4da33af2fa6c"/>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C928DC6-60B0-4334-B2AD-E462EA45C6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0f17da-c0f8-411d-8e09-63984be1d3b3"/>
    <ds:schemaRef ds:uri="3f292df1-32b4-4e11-929b-4da33af2fa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606</TotalTime>
  <Words>0</Words>
  <Application>Microsoft Office PowerPoint</Application>
  <PresentationFormat>Widescreen</PresentationFormat>
  <Paragraphs>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Helvetica</vt:lpstr>
      <vt:lpstr>Roboto</vt:lpstr>
      <vt:lpstr>Roboto Light</vt:lpstr>
      <vt:lpstr>Roboto Medium</vt: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Cordner</dc:creator>
  <cp:lastModifiedBy>Abby Calley</cp:lastModifiedBy>
  <cp:revision>50</cp:revision>
  <dcterms:created xsi:type="dcterms:W3CDTF">2023-01-02T05:05:42Z</dcterms:created>
  <dcterms:modified xsi:type="dcterms:W3CDTF">2025-04-02T03:57:05Z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0x010100444C486EA5EDBD47A6122457B0AF3E5A</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Hyperlink">
    <vt:lpwstr>, </vt:lpwstr>
  </property>
</Properties>
</file>