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7"/>
  </p:notesMasterIdLst>
  <p:sldIdLst>
    <p:sldId id="256" r:id="rId5"/>
    <p:sldId id="257" r:id="rId6"/>
    <p:sldId id="258" r:id="rId7"/>
    <p:sldId id="327" r:id="rId8"/>
    <p:sldId id="260" r:id="rId9"/>
    <p:sldId id="328" r:id="rId10"/>
    <p:sldId id="329" r:id="rId11"/>
    <p:sldId id="330" r:id="rId12"/>
    <p:sldId id="331" r:id="rId13"/>
    <p:sldId id="332" r:id="rId14"/>
    <p:sldId id="333" r:id="rId15"/>
    <p:sldId id="334" r:id="rId16"/>
    <p:sldId id="335" r:id="rId17"/>
    <p:sldId id="336" r:id="rId18"/>
    <p:sldId id="337" r:id="rId19"/>
    <p:sldId id="338" r:id="rId20"/>
    <p:sldId id="339" r:id="rId21"/>
    <p:sldId id="340" r:id="rId22"/>
    <p:sldId id="341" r:id="rId23"/>
    <p:sldId id="342" r:id="rId24"/>
    <p:sldId id="343" r:id="rId25"/>
    <p:sldId id="344" r:id="rId26"/>
    <p:sldId id="345" r:id="rId27"/>
    <p:sldId id="346" r:id="rId28"/>
    <p:sldId id="347" r:id="rId29"/>
    <p:sldId id="348" r:id="rId30"/>
    <p:sldId id="349" r:id="rId31"/>
    <p:sldId id="350" r:id="rId32"/>
    <p:sldId id="351" r:id="rId33"/>
    <p:sldId id="352" r:id="rId34"/>
    <p:sldId id="353" r:id="rId35"/>
    <p:sldId id="354" r:id="rId36"/>
    <p:sldId id="355" r:id="rId37"/>
    <p:sldId id="356" r:id="rId38"/>
    <p:sldId id="357" r:id="rId39"/>
    <p:sldId id="358" r:id="rId40"/>
    <p:sldId id="359" r:id="rId41"/>
    <p:sldId id="360" r:id="rId42"/>
    <p:sldId id="361" r:id="rId43"/>
    <p:sldId id="362" r:id="rId44"/>
    <p:sldId id="363" r:id="rId45"/>
    <p:sldId id="364" r:id="rId46"/>
    <p:sldId id="365" r:id="rId47"/>
    <p:sldId id="366" r:id="rId48"/>
    <p:sldId id="367" r:id="rId49"/>
    <p:sldId id="393" r:id="rId50"/>
    <p:sldId id="368" r:id="rId51"/>
    <p:sldId id="369" r:id="rId52"/>
    <p:sldId id="370" r:id="rId53"/>
    <p:sldId id="371" r:id="rId54"/>
    <p:sldId id="372" r:id="rId55"/>
    <p:sldId id="373" r:id="rId56"/>
    <p:sldId id="374" r:id="rId57"/>
    <p:sldId id="394" r:id="rId58"/>
    <p:sldId id="375" r:id="rId59"/>
    <p:sldId id="376" r:id="rId60"/>
    <p:sldId id="377" r:id="rId61"/>
    <p:sldId id="378" r:id="rId62"/>
    <p:sldId id="379" r:id="rId63"/>
    <p:sldId id="380" r:id="rId64"/>
    <p:sldId id="381" r:id="rId65"/>
    <p:sldId id="382" r:id="rId66"/>
    <p:sldId id="392" r:id="rId67"/>
    <p:sldId id="383" r:id="rId68"/>
    <p:sldId id="384" r:id="rId69"/>
    <p:sldId id="385" r:id="rId70"/>
    <p:sldId id="386" r:id="rId71"/>
    <p:sldId id="387" r:id="rId72"/>
    <p:sldId id="388" r:id="rId73"/>
    <p:sldId id="389" r:id="rId74"/>
    <p:sldId id="390" r:id="rId75"/>
    <p:sldId id="391"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8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94660"/>
  </p:normalViewPr>
  <p:slideViewPr>
    <p:cSldViewPr snapToGrid="0">
      <p:cViewPr varScale="1">
        <p:scale>
          <a:sx n="112" d="100"/>
          <a:sy n="112" d="100"/>
        </p:scale>
        <p:origin x="516"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belle Purcell" userId="cbaff7b5-288f-413e-8661-759f53feacdb" providerId="ADAL" clId="{00CC263D-605B-4995-B785-C6148BDD4899}"/>
    <pc:docChg chg="custSel modMainMaster">
      <pc:chgData name="Isabelle Purcell" userId="cbaff7b5-288f-413e-8661-759f53feacdb" providerId="ADAL" clId="{00CC263D-605B-4995-B785-C6148BDD4899}" dt="2024-08-14T01:42:26.486" v="38" actId="1076"/>
      <pc:docMkLst>
        <pc:docMk/>
      </pc:docMkLst>
      <pc:sldMasterChg chg="modSldLayout">
        <pc:chgData name="Isabelle Purcell" userId="cbaff7b5-288f-413e-8661-759f53feacdb" providerId="ADAL" clId="{00CC263D-605B-4995-B785-C6148BDD4899}" dt="2024-08-14T01:42:26.486" v="38" actId="1076"/>
        <pc:sldMasterMkLst>
          <pc:docMk/>
          <pc:sldMasterMk cId="2460954070" sldId="2147483660"/>
        </pc:sldMasterMkLst>
        <pc:sldLayoutChg chg="addSp delSp modSp mod">
          <pc:chgData name="Isabelle Purcell" userId="cbaff7b5-288f-413e-8661-759f53feacdb" providerId="ADAL" clId="{00CC263D-605B-4995-B785-C6148BDD4899}" dt="2024-08-14T01:38:44.832" v="13" actId="1076"/>
          <pc:sldLayoutMkLst>
            <pc:docMk/>
            <pc:sldMasterMk cId="2460954070" sldId="2147483660"/>
            <pc:sldLayoutMk cId="3650272155" sldId="2147483790"/>
          </pc:sldLayoutMkLst>
          <pc:picChg chg="del">
            <ac:chgData name="Isabelle Purcell" userId="cbaff7b5-288f-413e-8661-759f53feacdb" providerId="ADAL" clId="{00CC263D-605B-4995-B785-C6148BDD4899}" dt="2024-08-14T01:37:56.154" v="0" actId="478"/>
            <ac:picMkLst>
              <pc:docMk/>
              <pc:sldMasterMk cId="2460954070" sldId="2147483660"/>
              <pc:sldLayoutMk cId="3650272155" sldId="2147483790"/>
              <ac:picMk id="8" creationId="{1F9FE973-0300-8B43-EA3D-2E35B73591E2}"/>
            </ac:picMkLst>
          </pc:picChg>
          <pc:picChg chg="add del mod">
            <ac:chgData name="Isabelle Purcell" userId="cbaff7b5-288f-413e-8661-759f53feacdb" providerId="ADAL" clId="{00CC263D-605B-4995-B785-C6148BDD4899}" dt="2024-08-14T01:38:27.744" v="7" actId="478"/>
            <ac:picMkLst>
              <pc:docMk/>
              <pc:sldMasterMk cId="2460954070" sldId="2147483660"/>
              <pc:sldLayoutMk cId="3650272155" sldId="2147483790"/>
              <ac:picMk id="9" creationId="{E336A0F2-C581-8D1D-40C0-846B3C82CCE8}"/>
            </ac:picMkLst>
          </pc:picChg>
          <pc:picChg chg="add mod modCrop">
            <ac:chgData name="Isabelle Purcell" userId="cbaff7b5-288f-413e-8661-759f53feacdb" providerId="ADAL" clId="{00CC263D-605B-4995-B785-C6148BDD4899}" dt="2024-08-14T01:38:44.832" v="13" actId="1076"/>
            <ac:picMkLst>
              <pc:docMk/>
              <pc:sldMasterMk cId="2460954070" sldId="2147483660"/>
              <pc:sldLayoutMk cId="3650272155" sldId="2147483790"/>
              <ac:picMk id="12" creationId="{974D79EF-C6FB-4D5D-F18E-8FF9658BB6A1}"/>
            </ac:picMkLst>
          </pc:picChg>
        </pc:sldLayoutChg>
        <pc:sldLayoutChg chg="addSp delSp modSp mod">
          <pc:chgData name="Isabelle Purcell" userId="cbaff7b5-288f-413e-8661-759f53feacdb" providerId="ADAL" clId="{00CC263D-605B-4995-B785-C6148BDD4899}" dt="2024-08-14T01:39:34.961" v="18" actId="14100"/>
          <pc:sldLayoutMkLst>
            <pc:docMk/>
            <pc:sldMasterMk cId="2460954070" sldId="2147483660"/>
            <pc:sldLayoutMk cId="3072737927" sldId="2147483798"/>
          </pc:sldLayoutMkLst>
          <pc:picChg chg="del">
            <ac:chgData name="Isabelle Purcell" userId="cbaff7b5-288f-413e-8661-759f53feacdb" providerId="ADAL" clId="{00CC263D-605B-4995-B785-C6148BDD4899}" dt="2024-08-14T01:39:16.447" v="14" actId="478"/>
            <ac:picMkLst>
              <pc:docMk/>
              <pc:sldMasterMk cId="2460954070" sldId="2147483660"/>
              <pc:sldLayoutMk cId="3072737927" sldId="2147483798"/>
              <ac:picMk id="8" creationId="{A4D6C99E-7588-CDF4-FF7D-96DE14B7DD57}"/>
            </ac:picMkLst>
          </pc:picChg>
          <pc:picChg chg="add mod">
            <ac:chgData name="Isabelle Purcell" userId="cbaff7b5-288f-413e-8661-759f53feacdb" providerId="ADAL" clId="{00CC263D-605B-4995-B785-C6148BDD4899}" dt="2024-08-14T01:39:34.961" v="18" actId="14100"/>
            <ac:picMkLst>
              <pc:docMk/>
              <pc:sldMasterMk cId="2460954070" sldId="2147483660"/>
              <pc:sldLayoutMk cId="3072737927" sldId="2147483798"/>
              <ac:picMk id="9" creationId="{9AADF758-CA06-B00C-CF91-826A93F2C7B7}"/>
            </ac:picMkLst>
          </pc:picChg>
        </pc:sldLayoutChg>
        <pc:sldLayoutChg chg="addSp delSp modSp mod">
          <pc:chgData name="Isabelle Purcell" userId="cbaff7b5-288f-413e-8661-759f53feacdb" providerId="ADAL" clId="{00CC263D-605B-4995-B785-C6148BDD4899}" dt="2024-08-14T01:40:33.478" v="26" actId="1076"/>
          <pc:sldLayoutMkLst>
            <pc:docMk/>
            <pc:sldMasterMk cId="2460954070" sldId="2147483660"/>
            <pc:sldLayoutMk cId="1770743585" sldId="2147483804"/>
          </pc:sldLayoutMkLst>
          <pc:picChg chg="del mod">
            <ac:chgData name="Isabelle Purcell" userId="cbaff7b5-288f-413e-8661-759f53feacdb" providerId="ADAL" clId="{00CC263D-605B-4995-B785-C6148BDD4899}" dt="2024-08-14T01:40:15.095" v="20" actId="478"/>
            <ac:picMkLst>
              <pc:docMk/>
              <pc:sldMasterMk cId="2460954070" sldId="2147483660"/>
              <pc:sldLayoutMk cId="1770743585" sldId="2147483804"/>
              <ac:picMk id="8" creationId="{64211F51-6A0E-90B2-DA06-88D4A4308BFA}"/>
            </ac:picMkLst>
          </pc:picChg>
          <pc:picChg chg="add mod">
            <ac:chgData name="Isabelle Purcell" userId="cbaff7b5-288f-413e-8661-759f53feacdb" providerId="ADAL" clId="{00CC263D-605B-4995-B785-C6148BDD4899}" dt="2024-08-14T01:40:33.478" v="26" actId="1076"/>
            <ac:picMkLst>
              <pc:docMk/>
              <pc:sldMasterMk cId="2460954070" sldId="2147483660"/>
              <pc:sldLayoutMk cId="1770743585" sldId="2147483804"/>
              <ac:picMk id="9" creationId="{B821382D-D4FC-CB4E-4AB4-0C9AF398237E}"/>
            </ac:picMkLst>
          </pc:picChg>
        </pc:sldLayoutChg>
        <pc:sldLayoutChg chg="addSp delSp modSp mod">
          <pc:chgData name="Isabelle Purcell" userId="cbaff7b5-288f-413e-8661-759f53feacdb" providerId="ADAL" clId="{00CC263D-605B-4995-B785-C6148BDD4899}" dt="2024-08-14T01:41:47.586" v="32" actId="1076"/>
          <pc:sldLayoutMkLst>
            <pc:docMk/>
            <pc:sldMasterMk cId="2460954070" sldId="2147483660"/>
            <pc:sldLayoutMk cId="377792136" sldId="2147483815"/>
          </pc:sldLayoutMkLst>
          <pc:picChg chg="add mod">
            <ac:chgData name="Isabelle Purcell" userId="cbaff7b5-288f-413e-8661-759f53feacdb" providerId="ADAL" clId="{00CC263D-605B-4995-B785-C6148BDD4899}" dt="2024-08-14T01:41:47.586" v="32" actId="1076"/>
            <ac:picMkLst>
              <pc:docMk/>
              <pc:sldMasterMk cId="2460954070" sldId="2147483660"/>
              <pc:sldLayoutMk cId="377792136" sldId="2147483815"/>
              <ac:picMk id="8" creationId="{961D3B6A-F48B-A7CA-B09F-061B8CA7DA77}"/>
            </ac:picMkLst>
          </pc:picChg>
          <pc:picChg chg="del">
            <ac:chgData name="Isabelle Purcell" userId="cbaff7b5-288f-413e-8661-759f53feacdb" providerId="ADAL" clId="{00CC263D-605B-4995-B785-C6148BDD4899}" dt="2024-08-14T01:41:40.901" v="27" actId="478"/>
            <ac:picMkLst>
              <pc:docMk/>
              <pc:sldMasterMk cId="2460954070" sldId="2147483660"/>
              <pc:sldLayoutMk cId="377792136" sldId="2147483815"/>
              <ac:picMk id="11" creationId="{BF5B168C-1887-D89E-B8D3-BF23D39316EB}"/>
            </ac:picMkLst>
          </pc:picChg>
        </pc:sldLayoutChg>
        <pc:sldLayoutChg chg="addSp delSp modSp mod">
          <pc:chgData name="Isabelle Purcell" userId="cbaff7b5-288f-413e-8661-759f53feacdb" providerId="ADAL" clId="{00CC263D-605B-4995-B785-C6148BDD4899}" dt="2024-08-14T01:42:26.486" v="38" actId="1076"/>
          <pc:sldLayoutMkLst>
            <pc:docMk/>
            <pc:sldMasterMk cId="2460954070" sldId="2147483660"/>
            <pc:sldLayoutMk cId="2278356107" sldId="2147483827"/>
          </pc:sldLayoutMkLst>
          <pc:picChg chg="del">
            <ac:chgData name="Isabelle Purcell" userId="cbaff7b5-288f-413e-8661-759f53feacdb" providerId="ADAL" clId="{00CC263D-605B-4995-B785-C6148BDD4899}" dt="2024-08-14T01:42:19.299" v="33" actId="478"/>
            <ac:picMkLst>
              <pc:docMk/>
              <pc:sldMasterMk cId="2460954070" sldId="2147483660"/>
              <pc:sldLayoutMk cId="2278356107" sldId="2147483827"/>
              <ac:picMk id="8" creationId="{3352B2CD-DB4D-6934-AFDC-413332EB7528}"/>
            </ac:picMkLst>
          </pc:picChg>
          <pc:picChg chg="add mod">
            <ac:chgData name="Isabelle Purcell" userId="cbaff7b5-288f-413e-8661-759f53feacdb" providerId="ADAL" clId="{00CC263D-605B-4995-B785-C6148BDD4899}" dt="2024-08-14T01:42:26.486" v="38" actId="1076"/>
            <ac:picMkLst>
              <pc:docMk/>
              <pc:sldMasterMk cId="2460954070" sldId="2147483660"/>
              <pc:sldLayoutMk cId="2278356107" sldId="2147483827"/>
              <ac:picMk id="9" creationId="{CD1A26FD-BA1A-0057-1B14-511B565B78E5}"/>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CEDE85-50B9-4A8F-A45A-373BC8D763A0}" type="datetimeFigureOut">
              <a:rPr lang="en-AU" smtClean="0"/>
              <a:t>14/08/2024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533FEB-0312-4197-A3E1-CD14523FE0F9}" type="slidenum">
              <a:rPr lang="en-AU" smtClean="0"/>
              <a:t>‹#›</a:t>
            </a:fld>
            <a:endParaRPr lang="en-AU"/>
          </a:p>
        </p:txBody>
      </p:sp>
    </p:spTree>
    <p:extLst>
      <p:ext uri="{BB962C8B-B14F-4D97-AF65-F5344CB8AC3E}">
        <p14:creationId xmlns:p14="http://schemas.microsoft.com/office/powerpoint/2010/main" val="12771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5533FEB-0312-4197-A3E1-CD14523FE0F9}" type="slidenum">
              <a:rPr lang="en-AU" smtClean="0"/>
              <a:t>55</a:t>
            </a:fld>
            <a:endParaRPr lang="en-AU"/>
          </a:p>
        </p:txBody>
      </p:sp>
    </p:spTree>
    <p:extLst>
      <p:ext uri="{BB962C8B-B14F-4D97-AF65-F5344CB8AC3E}">
        <p14:creationId xmlns:p14="http://schemas.microsoft.com/office/powerpoint/2010/main" val="4858793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ashm.org.au/vh-mapping-project/" TargetMode="External"/><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7.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8.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9.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2.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hyperlink" Target="https://ashm.org.au/vh-mapping-project/" TargetMode="Externa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5.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7.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8.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0.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1.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2.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3.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4.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7.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8.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6.pn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8.png"/><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9.png"/><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60.png"/><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66.png"/><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67.png"/><Relationship Id="rId4"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68.png"/><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69.png"/><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0.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1.png"/><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2.png"/><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3.png"/><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3.png"/><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4.png"/><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5.png"/><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6.png"/><Relationship Id="rId4"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7.png"/><Relationship Id="rId4"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8.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9.png"/><Relationship Id="rId4"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0.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1" name="Picture 7">
            <a:extLst>
              <a:ext uri="{FF2B5EF4-FFF2-40B4-BE49-F238E27FC236}">
                <a16:creationId xmlns:a16="http://schemas.microsoft.com/office/drawing/2014/main" id="{11C12BFE-F908-3FAB-C03A-9E185C7D4A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08715" y="4491038"/>
            <a:ext cx="4848225" cy="3133725"/>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11">
            <a:extLst>
              <a:ext uri="{FF2B5EF4-FFF2-40B4-BE49-F238E27FC236}">
                <a16:creationId xmlns:a16="http://schemas.microsoft.com/office/drawing/2014/main" id="{EF2CBD05-E899-5C60-1ECF-C0602E0D52D2}"/>
              </a:ext>
            </a:extLst>
          </p:cNvPr>
          <p:cNvSpPr/>
          <p:nvPr userDrawn="1"/>
        </p:nvSpPr>
        <p:spPr>
          <a:xfrm>
            <a:off x="0" y="-9526"/>
            <a:ext cx="9170667" cy="6867526"/>
          </a:xfrm>
          <a:custGeom>
            <a:avLst/>
            <a:gdLst>
              <a:gd name="connsiteX0" fmla="*/ 4102003 w 9170667"/>
              <a:gd name="connsiteY0" fmla="*/ 0 h 6867526"/>
              <a:gd name="connsiteX1" fmla="*/ 9170667 w 9170667"/>
              <a:gd name="connsiteY1" fmla="*/ 3362325 h 6867526"/>
              <a:gd name="connsiteX2" fmla="*/ 3984528 w 9170667"/>
              <a:gd name="connsiteY2" fmla="*/ 6867525 h 6867526"/>
              <a:gd name="connsiteX3" fmla="*/ 2176293 w 9170667"/>
              <a:gd name="connsiteY3" fmla="*/ 6867525 h 6867526"/>
              <a:gd name="connsiteX4" fmla="*/ 2176293 w 9170667"/>
              <a:gd name="connsiteY4" fmla="*/ 6867526 h 6867526"/>
              <a:gd name="connsiteX5" fmla="*/ 1271464 w 9170667"/>
              <a:gd name="connsiteY5" fmla="*/ 6867526 h 6867526"/>
              <a:gd name="connsiteX6" fmla="*/ 1084849 w 9170667"/>
              <a:gd name="connsiteY6" fmla="*/ 6867526 h 6867526"/>
              <a:gd name="connsiteX7" fmla="*/ 0 w 9170667"/>
              <a:gd name="connsiteY7" fmla="*/ 6867526 h 6867526"/>
              <a:gd name="connsiteX8" fmla="*/ 0 w 9170667"/>
              <a:gd name="connsiteY8" fmla="*/ 9526 h 6867526"/>
              <a:gd name="connsiteX9" fmla="*/ 1084849 w 9170667"/>
              <a:gd name="connsiteY9" fmla="*/ 9526 h 6867526"/>
              <a:gd name="connsiteX10" fmla="*/ 1271464 w 9170667"/>
              <a:gd name="connsiteY10" fmla="*/ 9526 h 6867526"/>
              <a:gd name="connsiteX11" fmla="*/ 1788792 w 9170667"/>
              <a:gd name="connsiteY11" fmla="*/ 9526 h 6867526"/>
              <a:gd name="connsiteX12" fmla="*/ 1788792 w 9170667"/>
              <a:gd name="connsiteY12" fmla="*/ 9525 h 686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0667" h="6867526">
                <a:moveTo>
                  <a:pt x="4102003" y="0"/>
                </a:moveTo>
                <a:lnTo>
                  <a:pt x="9170667" y="3362325"/>
                </a:lnTo>
                <a:lnTo>
                  <a:pt x="3984528" y="6867525"/>
                </a:lnTo>
                <a:lnTo>
                  <a:pt x="2176293" y="6867525"/>
                </a:lnTo>
                <a:lnTo>
                  <a:pt x="2176293" y="6867526"/>
                </a:lnTo>
                <a:lnTo>
                  <a:pt x="1271464" y="6867526"/>
                </a:lnTo>
                <a:lnTo>
                  <a:pt x="1084849" y="6867526"/>
                </a:lnTo>
                <a:lnTo>
                  <a:pt x="0" y="6867526"/>
                </a:lnTo>
                <a:lnTo>
                  <a:pt x="0" y="9526"/>
                </a:lnTo>
                <a:lnTo>
                  <a:pt x="1084849" y="9526"/>
                </a:lnTo>
                <a:lnTo>
                  <a:pt x="1271464" y="9526"/>
                </a:lnTo>
                <a:lnTo>
                  <a:pt x="1788792" y="9526"/>
                </a:lnTo>
                <a:lnTo>
                  <a:pt x="1788792" y="9525"/>
                </a:lnTo>
                <a:close/>
              </a:path>
            </a:pathLst>
          </a:custGeom>
          <a:solidFill>
            <a:srgbClr val="0183B3">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endParaRPr lang="en-AU" sz="100">
              <a:noFill/>
            </a:endParaRPr>
          </a:p>
        </p:txBody>
      </p:sp>
      <p:pic>
        <p:nvPicPr>
          <p:cNvPr id="1030" name="Picture 6">
            <a:extLst>
              <a:ext uri="{FF2B5EF4-FFF2-40B4-BE49-F238E27FC236}">
                <a16:creationId xmlns:a16="http://schemas.microsoft.com/office/drawing/2014/main" id="{5053A96B-C38C-BA55-4963-ADF9F61866B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49902" y="4491038"/>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font, graphics, logo, graphic design&#10;&#10;Description automatically generated">
            <a:extLst>
              <a:ext uri="{FF2B5EF4-FFF2-40B4-BE49-F238E27FC236}">
                <a16:creationId xmlns:a16="http://schemas.microsoft.com/office/drawing/2014/main" id="{5C5B1B77-B7CE-242D-D534-DDEBC47B04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67443" y="1056711"/>
            <a:ext cx="2192721" cy="925328"/>
          </a:xfrm>
          <a:prstGeom prst="rect">
            <a:avLst/>
          </a:prstGeom>
        </p:spPr>
      </p:pic>
      <p:sp>
        <p:nvSpPr>
          <p:cNvPr id="10" name="TextBox 9">
            <a:extLst>
              <a:ext uri="{FF2B5EF4-FFF2-40B4-BE49-F238E27FC236}">
                <a16:creationId xmlns:a16="http://schemas.microsoft.com/office/drawing/2014/main" id="{A56D7A37-52EA-4F3A-5595-9BD0E1551F6A}"/>
              </a:ext>
            </a:extLst>
          </p:cNvPr>
          <p:cNvSpPr txBox="1"/>
          <p:nvPr userDrawn="1"/>
        </p:nvSpPr>
        <p:spPr>
          <a:xfrm>
            <a:off x="628828" y="1993076"/>
            <a:ext cx="5905144" cy="2862322"/>
          </a:xfrm>
          <a:prstGeom prst="rect">
            <a:avLst/>
          </a:prstGeom>
          <a:noFill/>
        </p:spPr>
        <p:txBody>
          <a:bodyPr wrap="square" rtlCol="0">
            <a:spAutoFit/>
          </a:bodyPr>
          <a:lstStyle/>
          <a:p>
            <a:r>
              <a:rPr lang="en-US" sz="3600" b="1" dirty="0">
                <a:solidFill>
                  <a:schemeClr val="bg1"/>
                </a:solidFill>
                <a:latin typeface="Roboto Light" panose="02000000000000000000" pitchFamily="2" charset="0"/>
                <a:ea typeface="Roboto Light" panose="02000000000000000000" pitchFamily="2" charset="0"/>
              </a:rPr>
              <a:t>Viral Hepatitis Mapping Project: Hepatitis B</a:t>
            </a:r>
          </a:p>
          <a:p>
            <a:r>
              <a:rPr lang="en-US" sz="3600" b="1" dirty="0">
                <a:solidFill>
                  <a:schemeClr val="bg1"/>
                </a:solidFill>
                <a:latin typeface="Roboto Light" panose="02000000000000000000" pitchFamily="2" charset="0"/>
                <a:ea typeface="Roboto Light" panose="02000000000000000000" pitchFamily="2" charset="0"/>
              </a:rPr>
              <a:t>National Report 2022</a:t>
            </a:r>
          </a:p>
          <a:p>
            <a:endParaRPr lang="en-US" sz="3600" dirty="0">
              <a:solidFill>
                <a:schemeClr val="bg1"/>
              </a:solidFill>
              <a:latin typeface="Roboto Light" panose="02000000000000000000" pitchFamily="2" charset="0"/>
              <a:ea typeface="Roboto Light" panose="02000000000000000000" pitchFamily="2" charset="0"/>
            </a:endParaRPr>
          </a:p>
          <a:p>
            <a:r>
              <a:rPr lang="en-US" sz="3600" dirty="0">
                <a:solidFill>
                  <a:schemeClr val="bg1"/>
                </a:solidFill>
                <a:latin typeface="Roboto Light" panose="02000000000000000000" pitchFamily="2" charset="0"/>
                <a:ea typeface="Roboto Light" panose="02000000000000000000" pitchFamily="2" charset="0"/>
              </a:rPr>
              <a:t>Educator Pack</a:t>
            </a:r>
          </a:p>
        </p:txBody>
      </p:sp>
      <p:sp>
        <p:nvSpPr>
          <p:cNvPr id="14" name="TextBox 13">
            <a:extLst>
              <a:ext uri="{FF2B5EF4-FFF2-40B4-BE49-F238E27FC236}">
                <a16:creationId xmlns:a16="http://schemas.microsoft.com/office/drawing/2014/main" id="{92F63E0C-4D6F-A6CD-B591-654EDEE77196}"/>
              </a:ext>
            </a:extLst>
          </p:cNvPr>
          <p:cNvSpPr txBox="1"/>
          <p:nvPr userDrawn="1"/>
        </p:nvSpPr>
        <p:spPr>
          <a:xfrm>
            <a:off x="5082168" y="6599280"/>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pic>
        <p:nvPicPr>
          <p:cNvPr id="3" name="Picture 2" descr="A close-up of a logo&#10;&#10;Description automatically generated with low confidence">
            <a:extLst>
              <a:ext uri="{FF2B5EF4-FFF2-40B4-BE49-F238E27FC236}">
                <a16:creationId xmlns:a16="http://schemas.microsoft.com/office/drawing/2014/main" id="{89B048E6-C019-7C5D-143F-48EA4F7E84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61853" y="43276"/>
            <a:ext cx="4298311" cy="1050586"/>
          </a:xfrm>
          <a:prstGeom prst="rect">
            <a:avLst/>
          </a:prstGeom>
        </p:spPr>
      </p:pic>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A.3: Estimated number of people living with CHB by PHN (prevalence in brackets),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704100"/>
            <a:ext cx="2940755" cy="707886"/>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a:t>
            </a:r>
            <a:endParaRPr lang="en-AU" sz="800" dirty="0">
              <a:latin typeface="Roboto Light" panose="02000000000000000000" pitchFamily="2" charset="0"/>
              <a:ea typeface="Roboto Light" panose="02000000000000000000" pitchFamily="2" charset="0"/>
            </a:endParaRPr>
          </a:p>
        </p:txBody>
      </p:sp>
      <p:pic>
        <p:nvPicPr>
          <p:cNvPr id="8" name="Picture 7" descr="A graph of a bar chart&#10;&#10;Description automatically generated with medium confidence">
            <a:extLst>
              <a:ext uri="{FF2B5EF4-FFF2-40B4-BE49-F238E27FC236}">
                <a16:creationId xmlns:a16="http://schemas.microsoft.com/office/drawing/2014/main" id="{BBA474E1-A932-001D-FD06-61B7838E182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3654" y="742950"/>
            <a:ext cx="4567557" cy="6115050"/>
          </a:xfrm>
          <a:prstGeom prst="rect">
            <a:avLst/>
          </a:prstGeom>
        </p:spPr>
      </p:pic>
    </p:spTree>
    <p:extLst>
      <p:ext uri="{BB962C8B-B14F-4D97-AF65-F5344CB8AC3E}">
        <p14:creationId xmlns:p14="http://schemas.microsoft.com/office/powerpoint/2010/main" val="2399963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A.4: Estimated prevalence of CHB by remoteness category,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8534400" y="5533665"/>
            <a:ext cx="3604141" cy="95410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and ABS population data. Remoteness category based on designations by the ABS.8</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 remoteness category of residence recorded in source data.</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report&#10;&#10;Description automatically generated">
            <a:extLst>
              <a:ext uri="{FF2B5EF4-FFF2-40B4-BE49-F238E27FC236}">
                <a16:creationId xmlns:a16="http://schemas.microsoft.com/office/drawing/2014/main" id="{6663D012-24EE-6A35-8B44-7F0E75D072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999" b="58015"/>
          <a:stretch/>
        </p:blipFill>
        <p:spPr>
          <a:xfrm>
            <a:off x="411562" y="1789961"/>
            <a:ext cx="9262658" cy="3153180"/>
          </a:xfrm>
          <a:prstGeom prst="rect">
            <a:avLst/>
          </a:prstGeom>
        </p:spPr>
      </p:pic>
    </p:spTree>
    <p:extLst>
      <p:ext uri="{BB962C8B-B14F-4D97-AF65-F5344CB8AC3E}">
        <p14:creationId xmlns:p14="http://schemas.microsoft.com/office/powerpoint/2010/main" val="313809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5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A.4: Proportion of people living with CHB according to remoteness of residence, by</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PHN, ordered by CHB prevalence (in brackets),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685937"/>
            <a:ext cx="2940755" cy="83099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Remoteness category based on designations by the ABS.</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computer&#10;&#10;Description automatically generated">
            <a:extLst>
              <a:ext uri="{FF2B5EF4-FFF2-40B4-BE49-F238E27FC236}">
                <a16:creationId xmlns:a16="http://schemas.microsoft.com/office/drawing/2014/main" id="{630351D4-36BF-C52E-B33D-75DF7C7242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7747" y="831228"/>
            <a:ext cx="4228103" cy="5952881"/>
          </a:xfrm>
          <a:prstGeom prst="rect">
            <a:avLst/>
          </a:prstGeom>
        </p:spPr>
      </p:pic>
    </p:spTree>
    <p:extLst>
      <p:ext uri="{BB962C8B-B14F-4D97-AF65-F5344CB8AC3E}">
        <p14:creationId xmlns:p14="http://schemas.microsoft.com/office/powerpoint/2010/main" val="1656841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A.5: People living with CHB in Australia, by priority population,*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82749" y="5180665"/>
            <a:ext cx="2940755" cy="1200329"/>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*When a person belonged to more than one population group, they were allocated to only one in the model based on</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evidence regarding the most common transmission risk, with </a:t>
            </a:r>
            <a:r>
              <a:rPr lang="en-US" sz="800" b="0" i="0" u="none" strike="noStrike" baseline="0" dirty="0" err="1">
                <a:solidFill>
                  <a:srgbClr val="000000"/>
                </a:solidFill>
                <a:latin typeface="Roboto Light" panose="02000000000000000000" pitchFamily="2" charset="0"/>
                <a:ea typeface="Roboto Light" panose="02000000000000000000" pitchFamily="2" charset="0"/>
              </a:rPr>
              <a:t>prioritisation</a:t>
            </a:r>
            <a:r>
              <a:rPr lang="en-US" sz="800" b="0" i="0" u="none" strike="noStrike" baseline="0" dirty="0">
                <a:solidFill>
                  <a:srgbClr val="000000"/>
                </a:solidFill>
                <a:latin typeface="Roboto Light" panose="02000000000000000000" pitchFamily="2" charset="0"/>
                <a:ea typeface="Roboto Light" panose="02000000000000000000" pitchFamily="2" charset="0"/>
              </a:rPr>
              <a:t> given to country of birth and Aboriginal and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Torres Strait Islander status.</a:t>
            </a:r>
            <a:endParaRPr lang="en-AU" sz="800" dirty="0">
              <a:latin typeface="Roboto Light" panose="02000000000000000000" pitchFamily="2" charset="0"/>
              <a:ea typeface="Roboto Light" panose="02000000000000000000" pitchFamily="2" charset="0"/>
            </a:endParaRPr>
          </a:p>
        </p:txBody>
      </p:sp>
      <p:pic>
        <p:nvPicPr>
          <p:cNvPr id="8" name="Picture 7" descr="A pie chart with many different colored sections&#10;&#10;Description automatically generated">
            <a:extLst>
              <a:ext uri="{FF2B5EF4-FFF2-40B4-BE49-F238E27FC236}">
                <a16:creationId xmlns:a16="http://schemas.microsoft.com/office/drawing/2014/main" id="{0E1C95E0-46C1-B842-C1C3-A23869F54A1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6536" y="1220489"/>
            <a:ext cx="7598845" cy="5160505"/>
          </a:xfrm>
          <a:prstGeom prst="rect">
            <a:avLst/>
          </a:prstGeom>
        </p:spPr>
      </p:pic>
    </p:spTree>
    <p:extLst>
      <p:ext uri="{BB962C8B-B14F-4D97-AF65-F5344CB8AC3E}">
        <p14:creationId xmlns:p14="http://schemas.microsoft.com/office/powerpoint/2010/main" val="3568842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A.5 People living with CHB in Australia, by priority population,* ordered from highest to</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lowest prevalence within each subgroup,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321034" y="5437355"/>
            <a:ext cx="4870966" cy="1077218"/>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*When a person belonged to more than one population group, they were allocated to only one in the model based on evidence regarding the most common transmission risk, with </a:t>
            </a:r>
            <a:r>
              <a:rPr lang="en-US" sz="800" b="0" i="0" u="none" strike="noStrike" baseline="0" dirty="0" err="1">
                <a:solidFill>
                  <a:srgbClr val="000000"/>
                </a:solidFill>
                <a:latin typeface="Roboto Light" panose="02000000000000000000" pitchFamily="2" charset="0"/>
                <a:ea typeface="Roboto Light" panose="02000000000000000000" pitchFamily="2" charset="0"/>
              </a:rPr>
              <a:t>prioritisation</a:t>
            </a:r>
            <a:r>
              <a:rPr lang="en-US" sz="800" b="0" i="0" u="none" strike="noStrike" baseline="0" dirty="0">
                <a:solidFill>
                  <a:srgbClr val="000000"/>
                </a:solidFill>
                <a:latin typeface="Roboto Light" panose="02000000000000000000" pitchFamily="2" charset="0"/>
                <a:ea typeface="Roboto Light" panose="02000000000000000000" pitchFamily="2" charset="0"/>
              </a:rPr>
              <a:t> given to country of birth and Aboriginal and Torres Strait Islander status.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 an inadequately described country of birth recorded in source data.</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document&#10;&#10;Description automatically generated">
            <a:extLst>
              <a:ext uri="{FF2B5EF4-FFF2-40B4-BE49-F238E27FC236}">
                <a16:creationId xmlns:a16="http://schemas.microsoft.com/office/drawing/2014/main" id="{1EE0620E-7A56-7201-FF5B-EEF6DD0D5ED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981" b="16636"/>
          <a:stretch/>
        </p:blipFill>
        <p:spPr>
          <a:xfrm>
            <a:off x="283178" y="831227"/>
            <a:ext cx="5812821" cy="5865975"/>
          </a:xfrm>
          <a:prstGeom prst="rect">
            <a:avLst/>
          </a:prstGeom>
        </p:spPr>
      </p:pic>
    </p:spTree>
    <p:extLst>
      <p:ext uri="{BB962C8B-B14F-4D97-AF65-F5344CB8AC3E}">
        <p14:creationId xmlns:p14="http://schemas.microsoft.com/office/powerpoint/2010/main" val="1707578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8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A.6: Number (bars) and proportion (labels) of people born overseas and living with</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CHB in Australia, by country of birth (top 30 countries),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8472847" y="5932159"/>
            <a:ext cx="3642241" cy="584775"/>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Country-specific data sourced predominantly from local antenatal studies.</a:t>
            </a:r>
            <a:endParaRPr lang="en-AU" sz="800" dirty="0">
              <a:latin typeface="Roboto Light" panose="02000000000000000000" pitchFamily="2" charset="0"/>
              <a:ea typeface="Roboto Light" panose="02000000000000000000" pitchFamily="2" charset="0"/>
            </a:endParaRPr>
          </a:p>
        </p:txBody>
      </p:sp>
      <p:pic>
        <p:nvPicPr>
          <p:cNvPr id="8" name="Picture 7" descr="A screen shot of a graph&#10;&#10;Description automatically generated">
            <a:extLst>
              <a:ext uri="{FF2B5EF4-FFF2-40B4-BE49-F238E27FC236}">
                <a16:creationId xmlns:a16="http://schemas.microsoft.com/office/drawing/2014/main" id="{E3950A2B-BF05-210F-EBB0-F6D99A88DF6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3179" y="998611"/>
            <a:ext cx="5184171" cy="5805802"/>
          </a:xfrm>
          <a:prstGeom prst="rect">
            <a:avLst/>
          </a:prstGeom>
        </p:spPr>
      </p:pic>
    </p:spTree>
    <p:extLst>
      <p:ext uri="{BB962C8B-B14F-4D97-AF65-F5344CB8AC3E}">
        <p14:creationId xmlns:p14="http://schemas.microsoft.com/office/powerpoint/2010/main" val="2797577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9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A.7: Proportion of people living with CHB according to priority population, by PHN,</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ordered by CHB prevalence (in brackets),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704100"/>
            <a:ext cx="2940755" cy="707886"/>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computer&#10;&#10;Description automatically generated">
            <a:extLst>
              <a:ext uri="{FF2B5EF4-FFF2-40B4-BE49-F238E27FC236}">
                <a16:creationId xmlns:a16="http://schemas.microsoft.com/office/drawing/2014/main" id="{7DC62267-4DDC-226F-BEFB-F4A7252AFE5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3179" y="902932"/>
            <a:ext cx="4869846" cy="5773644"/>
          </a:xfrm>
          <a:prstGeom prst="rect">
            <a:avLst/>
          </a:prstGeom>
        </p:spPr>
      </p:pic>
    </p:spTree>
    <p:extLst>
      <p:ext uri="{BB962C8B-B14F-4D97-AF65-F5344CB8AC3E}">
        <p14:creationId xmlns:p14="http://schemas.microsoft.com/office/powerpoint/2010/main" val="2107558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0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A.6: Top three overseas countries of birth for people living with CHB and proportion of</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the total number living with CHB, by PHN, ordered by CHB prevalence,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835384" y="5757397"/>
            <a:ext cx="4356616" cy="707886"/>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NZ, New Zealand. PHN, Primary Health Network. PNG, Papua New Guinea. SAR, special administrative region.</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total number of people born overseas was &lt;1000.</a:t>
            </a:r>
            <a:endParaRPr lang="en-AU" sz="800" dirty="0">
              <a:latin typeface="Roboto Light" panose="02000000000000000000" pitchFamily="2" charset="0"/>
              <a:ea typeface="Roboto Light" panose="02000000000000000000" pitchFamily="2" charset="0"/>
            </a:endParaRPr>
          </a:p>
        </p:txBody>
      </p:sp>
      <p:pic>
        <p:nvPicPr>
          <p:cNvPr id="8" name="Picture 7" descr="A grid of black and white squares&#10;&#10;Description automatically generated">
            <a:extLst>
              <a:ext uri="{FF2B5EF4-FFF2-40B4-BE49-F238E27FC236}">
                <a16:creationId xmlns:a16="http://schemas.microsoft.com/office/drawing/2014/main" id="{7229BAA0-A6A0-A0BB-D675-37731C0CE34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364" b="41292"/>
          <a:stretch/>
        </p:blipFill>
        <p:spPr>
          <a:xfrm>
            <a:off x="283179" y="1188655"/>
            <a:ext cx="3994970" cy="5276628"/>
          </a:xfrm>
          <a:prstGeom prst="rect">
            <a:avLst/>
          </a:prstGeom>
        </p:spPr>
      </p:pic>
      <p:pic>
        <p:nvPicPr>
          <p:cNvPr id="9" name="Picture 8" descr="A grid of black and white squares&#10;&#10;Description automatically generated">
            <a:extLst>
              <a:ext uri="{FF2B5EF4-FFF2-40B4-BE49-F238E27FC236}">
                <a16:creationId xmlns:a16="http://schemas.microsoft.com/office/drawing/2014/main" id="{6D3272B6-0A8B-6198-8DF0-4A63A16DA9F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8513" b="6915"/>
          <a:stretch/>
        </p:blipFill>
        <p:spPr>
          <a:xfrm>
            <a:off x="4576857" y="1764654"/>
            <a:ext cx="4435873" cy="3659924"/>
          </a:xfrm>
          <a:prstGeom prst="rect">
            <a:avLst/>
          </a:prstGeom>
        </p:spPr>
      </p:pic>
    </p:spTree>
    <p:extLst>
      <p:ext uri="{BB962C8B-B14F-4D97-AF65-F5344CB8AC3E}">
        <p14:creationId xmlns:p14="http://schemas.microsoft.com/office/powerpoint/2010/main" val="3835789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1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A.7: Estimated proportion of people living with CHB who have been diagnosed, by</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state and territory,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8870535" y="5595885"/>
            <a:ext cx="3385066" cy="95410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and ABS population data. Proportion diagnosed estimated using modelling combined with notifications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 state/territory of residence recorded in source data.</a:t>
            </a:r>
            <a:endParaRPr lang="en-AU" sz="800" dirty="0">
              <a:latin typeface="Roboto Light" panose="02000000000000000000" pitchFamily="2" charset="0"/>
              <a:ea typeface="Roboto Light" panose="02000000000000000000" pitchFamily="2" charset="0"/>
            </a:endParaRPr>
          </a:p>
        </p:txBody>
      </p:sp>
      <p:pic>
        <p:nvPicPr>
          <p:cNvPr id="8" name="Picture 7" descr="A table with numbers and text&#10;&#10;Description automatically generated">
            <a:extLst>
              <a:ext uri="{FF2B5EF4-FFF2-40B4-BE49-F238E27FC236}">
                <a16:creationId xmlns:a16="http://schemas.microsoft.com/office/drawing/2014/main" id="{085B1D3B-4F72-33C0-B2DE-10276DE1331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0711" b="18665"/>
          <a:stretch/>
        </p:blipFill>
        <p:spPr>
          <a:xfrm>
            <a:off x="452417" y="1509351"/>
            <a:ext cx="8248879" cy="4206175"/>
          </a:xfrm>
          <a:prstGeom prst="rect">
            <a:avLst/>
          </a:prstGeom>
        </p:spPr>
      </p:pic>
    </p:spTree>
    <p:extLst>
      <p:ext uri="{BB962C8B-B14F-4D97-AF65-F5344CB8AC3E}">
        <p14:creationId xmlns:p14="http://schemas.microsoft.com/office/powerpoint/2010/main" val="2101852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2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A.8: Number of people receiving treatment for CHB, 2016–2022, compared to National</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Strategy 2022 target level</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6050371"/>
            <a:ext cx="2940755" cy="461665"/>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graph with a line going up&#10;&#10;Description automatically generated">
            <a:extLst>
              <a:ext uri="{FF2B5EF4-FFF2-40B4-BE49-F238E27FC236}">
                <a16:creationId xmlns:a16="http://schemas.microsoft.com/office/drawing/2014/main" id="{46D8BB90-3169-98AE-A8ED-5B54A903D88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6159" y="1530028"/>
            <a:ext cx="8841627" cy="4480690"/>
          </a:xfrm>
          <a:prstGeom prst="rect">
            <a:avLst/>
          </a:prstGeom>
        </p:spPr>
      </p:pic>
    </p:spTree>
    <p:extLst>
      <p:ext uri="{BB962C8B-B14F-4D97-AF65-F5344CB8AC3E}">
        <p14:creationId xmlns:p14="http://schemas.microsoft.com/office/powerpoint/2010/main" val="759420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E53F62-6D8D-CC4F-9CCE-699BDF0ABD0A}"/>
              </a:ext>
            </a:extLst>
          </p:cNvPr>
          <p:cNvSpPr/>
          <p:nvPr userDrawn="1"/>
        </p:nvSpPr>
        <p:spPr>
          <a:xfrm>
            <a:off x="-12701" y="0"/>
            <a:ext cx="12192000" cy="6858000"/>
          </a:xfrm>
          <a:prstGeom prst="rect">
            <a:avLst/>
          </a:prstGeom>
          <a:solidFill>
            <a:srgbClr val="91C5EA">
              <a:alpha val="282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48472B9-3C76-ED0B-3FDA-EF943474CD5C}"/>
              </a:ext>
            </a:extLst>
          </p:cNvPr>
          <p:cNvSpPr txBox="1"/>
          <p:nvPr userDrawn="1"/>
        </p:nvSpPr>
        <p:spPr>
          <a:xfrm>
            <a:off x="770466" y="2274838"/>
            <a:ext cx="10625667" cy="2308324"/>
          </a:xfrm>
          <a:prstGeom prst="rect">
            <a:avLst/>
          </a:prstGeom>
          <a:noFill/>
        </p:spPr>
        <p:txBody>
          <a:bodyPr wrap="square" rtlCol="0">
            <a:spAutoFit/>
          </a:bodyPr>
          <a:lstStyle/>
          <a:p>
            <a:pPr algn="ctr"/>
            <a:r>
              <a:rPr lang="en-AU" b="1" dirty="0">
                <a:solidFill>
                  <a:srgbClr val="042145"/>
                </a:solidFill>
                <a:effectLst/>
                <a:latin typeface="Roboto" panose="02000000000000000000" pitchFamily="2" charset="0"/>
              </a:rPr>
              <a:t>Disclaimer:</a:t>
            </a:r>
            <a:endParaRPr lang="en-AU" dirty="0">
              <a:solidFill>
                <a:srgbClr val="042145"/>
              </a:solidFill>
              <a:effectLst/>
              <a:latin typeface="Roboto" panose="02000000000000000000" pitchFamily="2" charset="0"/>
            </a:endParaRPr>
          </a:p>
          <a:p>
            <a:pPr algn="ctr"/>
            <a:endParaRPr lang="en-AU" dirty="0">
              <a:effectLst/>
              <a:latin typeface="Roboto Light" panose="02000000000000000000" pitchFamily="2" charset="0"/>
            </a:endParaRPr>
          </a:p>
          <a:p>
            <a:pPr algn="ctr"/>
            <a:r>
              <a:rPr lang="en-AU" dirty="0">
                <a:effectLst/>
                <a:latin typeface="Roboto Light" panose="02000000000000000000" pitchFamily="2" charset="0"/>
              </a:rPr>
              <a:t>These slides were developed by the WHO Collaborating Centre for Viral Hepatitis, The Doherty Institute and ASHM and are </a:t>
            </a:r>
            <a:r>
              <a:rPr lang="en-AU" b="0" i="0" dirty="0">
                <a:solidFill>
                  <a:schemeClr val="tx1"/>
                </a:solidFill>
                <a:effectLst/>
                <a:latin typeface="Roboto Light" panose="02000000000000000000" pitchFamily="2" charset="0"/>
                <a:ea typeface="Roboto Light" panose="02000000000000000000" pitchFamily="2" charset="0"/>
              </a:rPr>
              <a:t>available at </a:t>
            </a:r>
            <a:r>
              <a:rPr lang="en-AU" b="0" i="0" dirty="0">
                <a:solidFill>
                  <a:schemeClr val="tx1"/>
                </a:solidFill>
                <a:effectLst/>
                <a:latin typeface="Roboto Light" panose="02000000000000000000" pitchFamily="2" charset="0"/>
                <a:ea typeface="Roboto Light" panose="02000000000000000000" pitchFamily="2" charset="0"/>
                <a:hlinkClick r:id="rId2"/>
              </a:rPr>
              <a:t>https://ashm.org.au/vh-mapping-project/</a:t>
            </a:r>
            <a:r>
              <a:rPr lang="en-AU" b="0" i="0" dirty="0">
                <a:solidFill>
                  <a:schemeClr val="tx1"/>
                </a:solidFill>
                <a:effectLst/>
                <a:latin typeface="Roboto Light" panose="02000000000000000000" pitchFamily="2" charset="0"/>
                <a:ea typeface="Roboto Light" panose="02000000000000000000" pitchFamily="2" charset="0"/>
              </a:rPr>
              <a:t>.</a:t>
            </a:r>
          </a:p>
          <a:p>
            <a:pPr algn="ctr"/>
            <a:r>
              <a:rPr lang="en-AU" dirty="0">
                <a:effectLst/>
                <a:latin typeface="Roboto Light" panose="02000000000000000000" pitchFamily="2" charset="0"/>
              </a:rPr>
              <a:t>The individual presenting this material may have changed the content provided by the WHO Collaborating Centre for Viral Hepatitis Epidemiology, The Doherty Institute and ASHM . </a:t>
            </a:r>
            <a:br>
              <a:rPr lang="en-AU" dirty="0">
                <a:effectLst/>
                <a:latin typeface="Roboto Light" panose="02000000000000000000" pitchFamily="2" charset="0"/>
              </a:rPr>
            </a:br>
            <a:r>
              <a:rPr lang="en-AU" dirty="0">
                <a:effectLst/>
                <a:latin typeface="Roboto Light" panose="02000000000000000000" pitchFamily="2" charset="0"/>
              </a:rPr>
              <a:t>As such, the content reflected on these slides may not reflect the views of the WHO Collaborating Centre for Viral Hepatitis Epidemiology, The Doherty Institute and ASHM .</a:t>
            </a:r>
          </a:p>
        </p:txBody>
      </p:sp>
      <p:sp>
        <p:nvSpPr>
          <p:cNvPr id="2" name="TextBox 1">
            <a:extLst>
              <a:ext uri="{FF2B5EF4-FFF2-40B4-BE49-F238E27FC236}">
                <a16:creationId xmlns:a16="http://schemas.microsoft.com/office/drawing/2014/main" id="{976E3B1F-8460-BD85-8990-0869E3219395}"/>
              </a:ext>
            </a:extLst>
          </p:cNvPr>
          <p:cNvSpPr txBox="1"/>
          <p:nvPr userDrawn="1"/>
        </p:nvSpPr>
        <p:spPr>
          <a:xfrm>
            <a:off x="7332293" y="6548005"/>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pic>
        <p:nvPicPr>
          <p:cNvPr id="9" name="Picture 8" descr="A picture containing font, graphics, logo, graphic design&#10;&#10;Description automatically generated">
            <a:extLst>
              <a:ext uri="{FF2B5EF4-FFF2-40B4-BE49-F238E27FC236}">
                <a16:creationId xmlns:a16="http://schemas.microsoft.com/office/drawing/2014/main" id="{4F9F85C3-BC69-4494-80AF-AC3CF568EA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6336" y="6346950"/>
            <a:ext cx="952868" cy="402110"/>
          </a:xfrm>
          <a:prstGeom prst="rect">
            <a:avLst/>
          </a:prstGeom>
        </p:spPr>
      </p:pic>
      <p:pic>
        <p:nvPicPr>
          <p:cNvPr id="10" name="Picture 9" descr="A picture containing umbrella, sketch, accessory, design&#10;&#10;Description automatically generated">
            <a:extLst>
              <a:ext uri="{FF2B5EF4-FFF2-40B4-BE49-F238E27FC236}">
                <a16:creationId xmlns:a16="http://schemas.microsoft.com/office/drawing/2014/main" id="{4E6E169E-1088-088B-07A9-F8FBD27788C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pic>
        <p:nvPicPr>
          <p:cNvPr id="7" name="Picture 6" descr="A close-up of a logo&#10;&#10;Description automatically generated with low confidence">
            <a:extLst>
              <a:ext uri="{FF2B5EF4-FFF2-40B4-BE49-F238E27FC236}">
                <a16:creationId xmlns:a16="http://schemas.microsoft.com/office/drawing/2014/main" id="{4068E050-2592-152B-1431-DB3011FAD454}"/>
              </a:ext>
            </a:extLst>
          </p:cNvPr>
          <p:cNvPicPr>
            <a:picLocks noChangeAspect="1"/>
          </p:cNvPicPr>
          <p:nvPr userDrawn="1"/>
        </p:nvPicPr>
        <p:blipFill>
          <a:blip r:embed="rId5"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93646" y="6325374"/>
            <a:ext cx="1929562" cy="471620"/>
          </a:xfrm>
          <a:prstGeom prst="rect">
            <a:avLst/>
          </a:prstGeom>
        </p:spPr>
      </p:pic>
    </p:spTree>
    <p:extLst>
      <p:ext uri="{BB962C8B-B14F-4D97-AF65-F5344CB8AC3E}">
        <p14:creationId xmlns:p14="http://schemas.microsoft.com/office/powerpoint/2010/main" val="3973745505"/>
      </p:ext>
    </p:extLst>
  </p:cSld>
  <p:clrMapOvr>
    <a:masterClrMapping/>
  </p:clrMapOvr>
  <p:extLst>
    <p:ext uri="{DCECCB84-F9BA-43D5-87BE-67443E8EF086}">
      <p15:sldGuideLst xmlns:p15="http://schemas.microsoft.com/office/powerpoint/2012/main">
        <p15:guide id="1" orient="horz" pos="2160">
          <p15:clr>
            <a:srgbClr val="FBAE40"/>
          </p15:clr>
        </p15:guide>
        <p15:guide id="2" pos="170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3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A.9: Number of people receiving treatment for CHB, by year and past treatment</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history status, 2016–2022 (note separate truncated axes)</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251245" y="6047726"/>
            <a:ext cx="2940755" cy="461665"/>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graph with a line and a blue line&#10;&#10;Description automatically generated">
            <a:extLst>
              <a:ext uri="{FF2B5EF4-FFF2-40B4-BE49-F238E27FC236}">
                <a16:creationId xmlns:a16="http://schemas.microsoft.com/office/drawing/2014/main" id="{1B178E2F-168A-1093-2144-A5E2BDF7E61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3179" y="1394810"/>
            <a:ext cx="8715610" cy="4652916"/>
          </a:xfrm>
          <a:prstGeom prst="rect">
            <a:avLst/>
          </a:prstGeom>
        </p:spPr>
      </p:pic>
    </p:spTree>
    <p:extLst>
      <p:ext uri="{BB962C8B-B14F-4D97-AF65-F5344CB8AC3E}">
        <p14:creationId xmlns:p14="http://schemas.microsoft.com/office/powerpoint/2010/main" val="4044328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4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A.8: CHB treatment uptake, by state and territory,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8264009" y="5685937"/>
            <a:ext cx="3927991" cy="83099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 state/territory of residence recorded in source data.</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report&#10;&#10;Description automatically generated">
            <a:extLst>
              <a:ext uri="{FF2B5EF4-FFF2-40B4-BE49-F238E27FC236}">
                <a16:creationId xmlns:a16="http://schemas.microsoft.com/office/drawing/2014/main" id="{BE70D089-34BB-CDF4-87C1-12454424197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7443" b="20510"/>
          <a:stretch/>
        </p:blipFill>
        <p:spPr>
          <a:xfrm>
            <a:off x="356734" y="1531425"/>
            <a:ext cx="8209291" cy="3720502"/>
          </a:xfrm>
          <a:prstGeom prst="rect">
            <a:avLst/>
          </a:prstGeom>
        </p:spPr>
      </p:pic>
    </p:spTree>
    <p:extLst>
      <p:ext uri="{BB962C8B-B14F-4D97-AF65-F5344CB8AC3E}">
        <p14:creationId xmlns:p14="http://schemas.microsoft.com/office/powerpoint/2010/main" val="1998785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A.9: Number of people receiving treatment for CHB, by state and territory, 2018–2022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251245" y="5809048"/>
            <a:ext cx="2940755" cy="707886"/>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 state/territory of residence recorded in source data.</a:t>
            </a:r>
            <a:endParaRPr lang="en-AU" sz="800" dirty="0">
              <a:latin typeface="Roboto Light" panose="02000000000000000000" pitchFamily="2" charset="0"/>
              <a:ea typeface="Roboto Light" panose="02000000000000000000" pitchFamily="2" charset="0"/>
            </a:endParaRPr>
          </a:p>
        </p:txBody>
      </p:sp>
      <p:pic>
        <p:nvPicPr>
          <p:cNvPr id="8" name="Picture 7" descr="A table with numbers and numbers on it&#10;&#10;Description automatically generated">
            <a:extLst>
              <a:ext uri="{FF2B5EF4-FFF2-40B4-BE49-F238E27FC236}">
                <a16:creationId xmlns:a16="http://schemas.microsoft.com/office/drawing/2014/main" id="{6C7D565F-B907-A822-FED8-4FFBEAA1CA6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488" b="15386"/>
          <a:stretch/>
        </p:blipFill>
        <p:spPr>
          <a:xfrm>
            <a:off x="351616" y="1496303"/>
            <a:ext cx="8450481" cy="4388054"/>
          </a:xfrm>
          <a:prstGeom prst="rect">
            <a:avLst/>
          </a:prstGeom>
        </p:spPr>
      </p:pic>
    </p:spTree>
    <p:extLst>
      <p:ext uri="{BB962C8B-B14F-4D97-AF65-F5344CB8AC3E}">
        <p14:creationId xmlns:p14="http://schemas.microsoft.com/office/powerpoint/2010/main" val="3062500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6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A.10: CHB treatment uptake (bars and in brackets) and ranking (label) by PHN,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437355"/>
            <a:ext cx="2940755" cy="1077218"/>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of people receiving treatment was &lt;6.</a:t>
            </a:r>
            <a:endParaRPr lang="en-AU" sz="800" dirty="0">
              <a:latin typeface="Roboto Light" panose="02000000000000000000" pitchFamily="2" charset="0"/>
              <a:ea typeface="Roboto Light" panose="02000000000000000000" pitchFamily="2" charset="0"/>
            </a:endParaRPr>
          </a:p>
        </p:txBody>
      </p:sp>
      <p:pic>
        <p:nvPicPr>
          <p:cNvPr id="8" name="Picture 7" descr="A screen shot of a graph&#10;&#10;Description automatically generated">
            <a:extLst>
              <a:ext uri="{FF2B5EF4-FFF2-40B4-BE49-F238E27FC236}">
                <a16:creationId xmlns:a16="http://schemas.microsoft.com/office/drawing/2014/main" id="{A9A2557A-91BB-7437-7C87-149BD77EC4E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3179" y="747333"/>
            <a:ext cx="4532252" cy="6019800"/>
          </a:xfrm>
          <a:prstGeom prst="rect">
            <a:avLst/>
          </a:prstGeom>
        </p:spPr>
      </p:pic>
    </p:spTree>
    <p:extLst>
      <p:ext uri="{BB962C8B-B14F-4D97-AF65-F5344CB8AC3E}">
        <p14:creationId xmlns:p14="http://schemas.microsoft.com/office/powerpoint/2010/main" val="1662318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7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A.10: Number of people receiving treatment for CHB in 2018 and 2022, proportional</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change over time and uptake in 2022, by PHN</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711559" y="5432025"/>
            <a:ext cx="4480441" cy="1077218"/>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CHB, chronic hepatitis B. 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include people without a state/territory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of people receiving treatment was &lt;6 for one or more years.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Green denotes highest proportional change in treatment numbers, with the </a:t>
            </a:r>
            <a:r>
              <a:rPr lang="en-US" sz="800" b="0" i="0" u="none" strike="noStrike" baseline="0" dirty="0" err="1">
                <a:solidFill>
                  <a:srgbClr val="000000"/>
                </a:solidFill>
                <a:latin typeface="Roboto Light" panose="02000000000000000000" pitchFamily="2" charset="0"/>
                <a:ea typeface="Roboto Light" panose="02000000000000000000" pitchFamily="2" charset="0"/>
              </a:rPr>
              <a:t>colour</a:t>
            </a:r>
            <a:r>
              <a:rPr lang="en-US" sz="800" b="0" i="0" u="none" strike="noStrike" baseline="0" dirty="0">
                <a:solidFill>
                  <a:srgbClr val="000000"/>
                </a:solidFill>
                <a:latin typeface="Roboto Light" panose="02000000000000000000" pitchFamily="2" charset="0"/>
                <a:ea typeface="Roboto Light" panose="02000000000000000000" pitchFamily="2" charset="0"/>
              </a:rPr>
              <a:t> gradient through to red, which denotes lowest proportional change in treatment numbers.</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computer&#10;&#10;Description automatically generated">
            <a:extLst>
              <a:ext uri="{FF2B5EF4-FFF2-40B4-BE49-F238E27FC236}">
                <a16:creationId xmlns:a16="http://schemas.microsoft.com/office/drawing/2014/main" id="{0A2D0B8E-40AB-D86A-1D2D-71DBDF7DC0D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491" b="12773"/>
          <a:stretch/>
        </p:blipFill>
        <p:spPr>
          <a:xfrm>
            <a:off x="521990" y="822280"/>
            <a:ext cx="4338078" cy="5944853"/>
          </a:xfrm>
          <a:prstGeom prst="rect">
            <a:avLst/>
          </a:prstGeom>
        </p:spPr>
      </p:pic>
    </p:spTree>
    <p:extLst>
      <p:ext uri="{BB962C8B-B14F-4D97-AF65-F5344CB8AC3E}">
        <p14:creationId xmlns:p14="http://schemas.microsoft.com/office/powerpoint/2010/main" val="1160243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A.11: CHB treatment uptake by remoteness category,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882297" y="5669345"/>
            <a:ext cx="4232791" cy="83099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 Remoteness category based on designations by the ABS.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area of residence recorded in source data.</a:t>
            </a:r>
            <a:endParaRPr lang="en-AU" sz="800" dirty="0">
              <a:latin typeface="Roboto Light" panose="02000000000000000000" pitchFamily="2" charset="0"/>
              <a:ea typeface="Roboto Light" panose="02000000000000000000" pitchFamily="2" charset="0"/>
            </a:endParaRPr>
          </a:p>
        </p:txBody>
      </p:sp>
      <p:pic>
        <p:nvPicPr>
          <p:cNvPr id="11" name="Picture 10" descr="A screenshot of a screenshot of a number of people&#10;&#10;Description automatically generated">
            <a:extLst>
              <a:ext uri="{FF2B5EF4-FFF2-40B4-BE49-F238E27FC236}">
                <a16:creationId xmlns:a16="http://schemas.microsoft.com/office/drawing/2014/main" id="{C7647C06-0F47-7347-C820-B61AC318148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219" b="27114"/>
          <a:stretch/>
        </p:blipFill>
        <p:spPr>
          <a:xfrm>
            <a:off x="359379" y="1938527"/>
            <a:ext cx="7892106" cy="2980945"/>
          </a:xfrm>
          <a:prstGeom prst="rect">
            <a:avLst/>
          </a:prstGeom>
        </p:spPr>
      </p:pic>
    </p:spTree>
    <p:extLst>
      <p:ext uri="{BB962C8B-B14F-4D97-AF65-F5344CB8AC3E}">
        <p14:creationId xmlns:p14="http://schemas.microsoft.com/office/powerpoint/2010/main" val="2123534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9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A.11: CHB treatment uptake by remoteness area,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560465"/>
            <a:ext cx="2940755" cy="83099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 Remoteness category based on designations by the ABS.</a:t>
            </a:r>
            <a:endParaRPr lang="en-AU" sz="800" dirty="0">
              <a:latin typeface="Roboto Light" panose="02000000000000000000" pitchFamily="2" charset="0"/>
              <a:ea typeface="Roboto Light" panose="02000000000000000000" pitchFamily="2" charset="0"/>
            </a:endParaRPr>
          </a:p>
        </p:txBody>
      </p:sp>
      <p:pic>
        <p:nvPicPr>
          <p:cNvPr id="8" name="Picture 7" descr="A graph with blue bars&#10;&#10;Description automatically generated">
            <a:extLst>
              <a:ext uri="{FF2B5EF4-FFF2-40B4-BE49-F238E27FC236}">
                <a16:creationId xmlns:a16="http://schemas.microsoft.com/office/drawing/2014/main" id="{8C15D8AA-95DB-0ADA-4BCA-83D709BF55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7659" y="1188655"/>
            <a:ext cx="8263393" cy="5135945"/>
          </a:xfrm>
          <a:prstGeom prst="rect">
            <a:avLst/>
          </a:prstGeom>
        </p:spPr>
      </p:pic>
    </p:spTree>
    <p:extLst>
      <p:ext uri="{BB962C8B-B14F-4D97-AF65-F5344CB8AC3E}">
        <p14:creationId xmlns:p14="http://schemas.microsoft.com/office/powerpoint/2010/main" val="2987896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0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A.12: Proportion of people with a GP involved^ in CHB treatment prescribing,</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by state and territory, 2020–2022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533665"/>
            <a:ext cx="2940755" cy="83099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CHB, chronic hepatitis B. GP, general practitioner.</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Treatment data sourced from Medicare statistics. Provider type is based on the clinician’s registered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specialty.</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A GP prescribed at least one of the treatment prescriptions for a person in that year.</a:t>
            </a:r>
            <a:endParaRPr lang="en-AU" sz="800" dirty="0">
              <a:latin typeface="Roboto Light" panose="02000000000000000000" pitchFamily="2" charset="0"/>
              <a:ea typeface="Roboto Light" panose="02000000000000000000" pitchFamily="2" charset="0"/>
            </a:endParaRPr>
          </a:p>
        </p:txBody>
      </p:sp>
      <p:pic>
        <p:nvPicPr>
          <p:cNvPr id="8" name="Picture 7" descr="A graph of different colored lines&#10;&#10;Description automatically generated">
            <a:extLst>
              <a:ext uri="{FF2B5EF4-FFF2-40B4-BE49-F238E27FC236}">
                <a16:creationId xmlns:a16="http://schemas.microsoft.com/office/drawing/2014/main" id="{066AFA06-357C-B302-8B69-D041E8160E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3389" y="1357803"/>
            <a:ext cx="7945761" cy="5090674"/>
          </a:xfrm>
          <a:prstGeom prst="rect">
            <a:avLst/>
          </a:prstGeom>
        </p:spPr>
      </p:pic>
    </p:spTree>
    <p:extLst>
      <p:ext uri="{BB962C8B-B14F-4D97-AF65-F5344CB8AC3E}">
        <p14:creationId xmlns:p14="http://schemas.microsoft.com/office/powerpoint/2010/main" val="3021712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1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A.13: Proportion of people with a GP involved^ in CHB treatment prescribing, by PHN,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601573" y="5472110"/>
            <a:ext cx="4513515" cy="1077218"/>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CHB, chronic hepatitis B. GP, general practitioner. 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Treatment data sourced from Medicare statistics. Provider type is based on the clinician’s registered specialty.</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A GP prescribed at least one of the treatment prescriptions for a person in that year. ‘GP only prescribing’ indicates all of a person’s prescriptions were provided by a GP. ‘Shared prescribing’ indicates prescriptions were prescribed for a person by multiple providers, with at least one provided by a GP.</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was &lt;6.</a:t>
            </a:r>
            <a:endParaRPr lang="en-AU" sz="800" dirty="0">
              <a:latin typeface="Roboto Light" panose="02000000000000000000" pitchFamily="2" charset="0"/>
              <a:ea typeface="Roboto Light" panose="02000000000000000000" pitchFamily="2" charset="0"/>
            </a:endParaRPr>
          </a:p>
        </p:txBody>
      </p:sp>
      <p:pic>
        <p:nvPicPr>
          <p:cNvPr id="8" name="Picture 7" descr="A screen shot of a graph&#10;&#10;Description automatically generated">
            <a:extLst>
              <a:ext uri="{FF2B5EF4-FFF2-40B4-BE49-F238E27FC236}">
                <a16:creationId xmlns:a16="http://schemas.microsoft.com/office/drawing/2014/main" id="{6D68C574-8CA6-4D72-E012-CCC9B19FC43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3179" y="698699"/>
            <a:ext cx="5104182" cy="6068434"/>
          </a:xfrm>
          <a:prstGeom prst="rect">
            <a:avLst/>
          </a:prstGeom>
        </p:spPr>
      </p:pic>
    </p:spTree>
    <p:extLst>
      <p:ext uri="{BB962C8B-B14F-4D97-AF65-F5344CB8AC3E}">
        <p14:creationId xmlns:p14="http://schemas.microsoft.com/office/powerpoint/2010/main" val="1082956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2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A.14: Metrics of ongoing engagement in care for people living with CHB, 2016–2022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722120"/>
            <a:ext cx="2940755" cy="707886"/>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Viral load testing data sourced from Medicare statistics.</a:t>
            </a:r>
            <a:endParaRPr lang="en-AU" sz="800" dirty="0">
              <a:latin typeface="Roboto Light" panose="02000000000000000000" pitchFamily="2" charset="0"/>
              <a:ea typeface="Roboto Light" panose="02000000000000000000" pitchFamily="2" charset="0"/>
            </a:endParaRPr>
          </a:p>
        </p:txBody>
      </p:sp>
      <p:pic>
        <p:nvPicPr>
          <p:cNvPr id="12" name="Picture 11">
            <a:extLst>
              <a:ext uri="{FF2B5EF4-FFF2-40B4-BE49-F238E27FC236}">
                <a16:creationId xmlns:a16="http://schemas.microsoft.com/office/drawing/2014/main" id="{974D79EF-C6FB-4D5D-F18E-8FF9658BB6A1}"/>
              </a:ext>
            </a:extLst>
          </p:cNvPr>
          <p:cNvPicPr>
            <a:picLocks noChangeAspect="1"/>
          </p:cNvPicPr>
          <p:nvPr userDrawn="1"/>
        </p:nvPicPr>
        <p:blipFill rotWithShape="1">
          <a:blip r:embed="rId5"/>
          <a:srcRect t="8328"/>
          <a:stretch/>
        </p:blipFill>
        <p:spPr>
          <a:xfrm>
            <a:off x="441800" y="1712448"/>
            <a:ext cx="8843628" cy="3772179"/>
          </a:xfrm>
          <a:prstGeom prst="rect">
            <a:avLst/>
          </a:prstGeom>
        </p:spPr>
      </p:pic>
    </p:spTree>
    <p:extLst>
      <p:ext uri="{BB962C8B-B14F-4D97-AF65-F5344CB8AC3E}">
        <p14:creationId xmlns:p14="http://schemas.microsoft.com/office/powerpoint/2010/main" val="365027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BCF0974-F493-FCAA-69F0-996208DE46C8}"/>
              </a:ext>
            </a:extLst>
          </p:cNvPr>
          <p:cNvSpPr txBox="1"/>
          <p:nvPr userDrawn="1"/>
        </p:nvSpPr>
        <p:spPr>
          <a:xfrm>
            <a:off x="429651" y="1859339"/>
            <a:ext cx="10178041" cy="3139321"/>
          </a:xfrm>
          <a:prstGeom prst="rect">
            <a:avLst/>
          </a:prstGeom>
          <a:noFill/>
        </p:spPr>
        <p:txBody>
          <a:bodyPr wrap="square" rtlCol="0">
            <a:spAutoFit/>
          </a:bodyPr>
          <a:lstStyle/>
          <a:p>
            <a:r>
              <a:rPr lang="en-US" b="0" i="0" dirty="0">
                <a:solidFill>
                  <a:srgbClr val="000000"/>
                </a:solidFill>
                <a:effectLst/>
                <a:latin typeface="Roboto Light" panose="02000000000000000000" pitchFamily="2" charset="0"/>
                <a:ea typeface="Roboto Light" panose="02000000000000000000" pitchFamily="2" charset="0"/>
              </a:rPr>
              <a:t>The Educator Pack is a resource designed to support clinician’s, educators, researchers and health promotion professionals who facilitate and present using data from the Viral Hepatitis Mapping Report. The educator pack is a PowerPoint breakdown of the key graphics and tables in the Viral Hepatitis Mapping Project: Hepatitis B, National Report 2022. </a:t>
            </a:r>
          </a:p>
          <a:p>
            <a:endParaRPr lang="en-US" b="0" i="0" dirty="0">
              <a:solidFill>
                <a:srgbClr val="000000"/>
              </a:solidFill>
              <a:effectLst/>
              <a:latin typeface="Roboto Light" panose="02000000000000000000" pitchFamily="2" charset="0"/>
              <a:ea typeface="Roboto Light" panose="02000000000000000000" pitchFamily="2" charset="0"/>
            </a:endParaRPr>
          </a:p>
          <a:p>
            <a:r>
              <a:rPr lang="en-US" b="0" i="0" dirty="0">
                <a:solidFill>
                  <a:srgbClr val="000000"/>
                </a:solidFill>
                <a:effectLst/>
                <a:latin typeface="Roboto Light" panose="02000000000000000000" pitchFamily="2" charset="0"/>
                <a:ea typeface="Roboto Light" panose="02000000000000000000" pitchFamily="2" charset="0"/>
              </a:rPr>
              <a:t>Professionals who wish to use aspects and graphics of the Viral Hepatitis Mapping Report can use the slides within this pack. Professionals using the pack can copy and paste slides as necessary into their presentations. Please note that professionals using this pack will not be able to edit the content on the slides.</a:t>
            </a:r>
            <a:br>
              <a:rPr lang="en-US" dirty="0">
                <a:latin typeface="Roboto Light" panose="02000000000000000000" pitchFamily="2" charset="0"/>
                <a:ea typeface="Roboto Light" panose="02000000000000000000" pitchFamily="2" charset="0"/>
              </a:rPr>
            </a:br>
            <a:br>
              <a:rPr lang="en-US" dirty="0">
                <a:latin typeface="Roboto Light" panose="02000000000000000000" pitchFamily="2" charset="0"/>
                <a:ea typeface="Roboto Light" panose="02000000000000000000" pitchFamily="2" charset="0"/>
              </a:rPr>
            </a:br>
            <a:r>
              <a:rPr lang="en-US" b="0" i="1" dirty="0">
                <a:solidFill>
                  <a:srgbClr val="000000"/>
                </a:solidFill>
                <a:effectLst/>
                <a:latin typeface="Roboto Light" panose="02000000000000000000" pitchFamily="2" charset="0"/>
                <a:ea typeface="Roboto Light" panose="02000000000000000000" pitchFamily="2" charset="0"/>
              </a:rPr>
              <a:t>Resource developed June 2024.</a:t>
            </a:r>
            <a:endParaRPr lang="en-AU" i="1" dirty="0">
              <a:latin typeface="Roboto Light" panose="02000000000000000000" pitchFamily="2" charset="0"/>
              <a:ea typeface="Roboto Light" panose="02000000000000000000" pitchFamily="2" charset="0"/>
            </a:endParaRPr>
          </a:p>
        </p:txBody>
      </p:sp>
      <p:pic>
        <p:nvPicPr>
          <p:cNvPr id="13" name="Picture 12" descr="A picture containing umbrella, sketch, accessory, design&#10;&#10;Description automatically generated">
            <a:extLst>
              <a:ext uri="{FF2B5EF4-FFF2-40B4-BE49-F238E27FC236}">
                <a16:creationId xmlns:a16="http://schemas.microsoft.com/office/drawing/2014/main" id="{31131F7C-24BD-5A02-1DB8-C288395A09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14" name="TextBox 13">
            <a:extLst>
              <a:ext uri="{FF2B5EF4-FFF2-40B4-BE49-F238E27FC236}">
                <a16:creationId xmlns:a16="http://schemas.microsoft.com/office/drawing/2014/main" id="{94C33870-FB64-8FA7-1C58-982C991BC468}"/>
              </a:ext>
            </a:extLst>
          </p:cNvPr>
          <p:cNvSpPr txBox="1"/>
          <p:nvPr userDrawn="1"/>
        </p:nvSpPr>
        <p:spPr>
          <a:xfrm>
            <a:off x="429651" y="402012"/>
            <a:ext cx="71347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200">
                <a:effectLst/>
                <a:latin typeface="Roboto Light" panose="02000000000000000000" pitchFamily="2" charset="0"/>
              </a:rPr>
              <a:t>Introduction</a:t>
            </a:r>
          </a:p>
        </p:txBody>
      </p:sp>
      <p:grpSp>
        <p:nvGrpSpPr>
          <p:cNvPr id="15" name="Group 14">
            <a:extLst>
              <a:ext uri="{FF2B5EF4-FFF2-40B4-BE49-F238E27FC236}">
                <a16:creationId xmlns:a16="http://schemas.microsoft.com/office/drawing/2014/main" id="{8A9D8749-2C9D-D439-466F-845902138F95}"/>
              </a:ext>
            </a:extLst>
          </p:cNvPr>
          <p:cNvGrpSpPr/>
          <p:nvPr userDrawn="1"/>
        </p:nvGrpSpPr>
        <p:grpSpPr>
          <a:xfrm>
            <a:off x="4305657" y="5250761"/>
            <a:ext cx="3580686" cy="846033"/>
            <a:chOff x="350520" y="5819961"/>
            <a:chExt cx="2110975" cy="365125"/>
          </a:xfrm>
        </p:grpSpPr>
        <p:pic>
          <p:nvPicPr>
            <p:cNvPr id="16" name="Picture 15" descr="Rectangle&#10;&#10;Description automatically generated with medium confidence">
              <a:extLst>
                <a:ext uri="{FF2B5EF4-FFF2-40B4-BE49-F238E27FC236}">
                  <a16:creationId xmlns:a16="http://schemas.microsoft.com/office/drawing/2014/main" id="{0735DB29-6B05-3337-9401-CBD744B22C5A}"/>
                </a:ext>
              </a:extLst>
            </p:cNvPr>
            <p:cNvPicPr>
              <a:picLocks noChangeAspect="1"/>
            </p:cNvPicPr>
            <p:nvPr userDrawn="1"/>
          </p:nvPicPr>
          <p:blipFill>
            <a:blip r:embed="rId3"/>
            <a:stretch>
              <a:fillRect/>
            </a:stretch>
          </p:blipFill>
          <p:spPr>
            <a:xfrm>
              <a:off x="350520" y="5819961"/>
              <a:ext cx="2110975" cy="365125"/>
            </a:xfrm>
            <a:prstGeom prst="rect">
              <a:avLst/>
            </a:prstGeom>
          </p:spPr>
        </p:pic>
        <p:sp>
          <p:nvSpPr>
            <p:cNvPr id="17" name="TextBox 16">
              <a:extLst>
                <a:ext uri="{FF2B5EF4-FFF2-40B4-BE49-F238E27FC236}">
                  <a16:creationId xmlns:a16="http://schemas.microsoft.com/office/drawing/2014/main" id="{C6973E50-B171-2542-42F6-CD64F1E9ABBF}"/>
                </a:ext>
              </a:extLst>
            </p:cNvPr>
            <p:cNvSpPr txBox="1"/>
            <p:nvPr userDrawn="1"/>
          </p:nvSpPr>
          <p:spPr>
            <a:xfrm>
              <a:off x="477868" y="5899547"/>
              <a:ext cx="1632094" cy="1859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i="0" u="none" dirty="0">
                  <a:solidFill>
                    <a:srgbClr val="0060AE"/>
                  </a:solidFill>
                  <a:effectLst/>
                  <a:latin typeface="Roboto Light" panose="02000000000000000000" pitchFamily="2" charset="0"/>
                  <a:ea typeface="Roboto Light" panose="02000000000000000000" pitchFamily="2" charset="0"/>
                  <a:hlinkClick r:id="rId4"/>
                </a:rPr>
                <a:t>Access the Viral Hepatitis Mapping Report: Hepatitis B 2022 here</a:t>
              </a:r>
              <a:endParaRPr lang="en-AU" sz="1100" b="0" i="0" u="none" dirty="0">
                <a:solidFill>
                  <a:srgbClr val="0060AE"/>
                </a:solidFill>
                <a:effectLst/>
                <a:latin typeface="Roboto Light" panose="02000000000000000000" pitchFamily="2" charset="0"/>
                <a:ea typeface="Roboto Light" panose="02000000000000000000" pitchFamily="2" charset="0"/>
              </a:endParaRPr>
            </a:p>
          </p:txBody>
        </p:sp>
      </p:grpSp>
      <p:pic>
        <p:nvPicPr>
          <p:cNvPr id="2" name="Picture 1" descr="A close-up of a logo&#10;&#10;Description automatically generated with low confidence">
            <a:extLst>
              <a:ext uri="{FF2B5EF4-FFF2-40B4-BE49-F238E27FC236}">
                <a16:creationId xmlns:a16="http://schemas.microsoft.com/office/drawing/2014/main" id="{B612275F-33F1-D52F-4D1A-B87D7CE71D7E}"/>
              </a:ext>
            </a:extLst>
          </p:cNvPr>
          <p:cNvPicPr>
            <a:picLocks noChangeAspect="1"/>
          </p:cNvPicPr>
          <p:nvPr userDrawn="1"/>
        </p:nvPicPr>
        <p:blipFill>
          <a:blip r:embed="rId5"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93646" y="6325374"/>
            <a:ext cx="1929562" cy="471620"/>
          </a:xfrm>
          <a:prstGeom prst="rect">
            <a:avLst/>
          </a:prstGeom>
        </p:spPr>
      </p:pic>
      <p:pic>
        <p:nvPicPr>
          <p:cNvPr id="3" name="Picture 2" descr="A picture containing font, graphics, logo, graphic design&#10;&#10;Description automatically generated">
            <a:extLst>
              <a:ext uri="{FF2B5EF4-FFF2-40B4-BE49-F238E27FC236}">
                <a16:creationId xmlns:a16="http://schemas.microsoft.com/office/drawing/2014/main" id="{BEC8F5B5-18C4-0215-FC09-C4A51410940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6336" y="6346950"/>
            <a:ext cx="952868" cy="402110"/>
          </a:xfrm>
          <a:prstGeom prst="rect">
            <a:avLst/>
          </a:prstGeom>
        </p:spPr>
      </p:pic>
      <p:sp>
        <p:nvSpPr>
          <p:cNvPr id="4" name="TextBox 3">
            <a:extLst>
              <a:ext uri="{FF2B5EF4-FFF2-40B4-BE49-F238E27FC236}">
                <a16:creationId xmlns:a16="http://schemas.microsoft.com/office/drawing/2014/main" id="{782D92E1-630E-4C53-6BAA-8FCEAF1632DB}"/>
              </a:ext>
            </a:extLst>
          </p:cNvPr>
          <p:cNvSpPr txBox="1"/>
          <p:nvPr userDrawn="1"/>
        </p:nvSpPr>
        <p:spPr>
          <a:xfrm>
            <a:off x="7332293" y="6548005"/>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Tree>
    <p:extLst>
      <p:ext uri="{BB962C8B-B14F-4D97-AF65-F5344CB8AC3E}">
        <p14:creationId xmlns:p14="http://schemas.microsoft.com/office/powerpoint/2010/main" val="949138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3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A.12: CHB treatment and care uptake, by state and territory,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648575" y="5314244"/>
            <a:ext cx="4547680" cy="1200329"/>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and monitoring (viral load test while not receiving treatment) data sourced from</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 state/territory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relating to SA may underestimate monitoring by up to 50% due to the provision of services outside of Medicare.</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report&#10;&#10;Description automatically generated">
            <a:extLst>
              <a:ext uri="{FF2B5EF4-FFF2-40B4-BE49-F238E27FC236}">
                <a16:creationId xmlns:a16="http://schemas.microsoft.com/office/drawing/2014/main" id="{A9576872-EA21-456A-E023-EF941203F9F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601" b="24561"/>
          <a:stretch/>
        </p:blipFill>
        <p:spPr>
          <a:xfrm>
            <a:off x="137519" y="1513395"/>
            <a:ext cx="7399272" cy="4125589"/>
          </a:xfrm>
          <a:prstGeom prst="rect">
            <a:avLst/>
          </a:prstGeom>
        </p:spPr>
      </p:pic>
    </p:spTree>
    <p:extLst>
      <p:ext uri="{BB962C8B-B14F-4D97-AF65-F5344CB8AC3E}">
        <p14:creationId xmlns:p14="http://schemas.microsoft.com/office/powerpoint/2010/main" val="3202303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4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A.13: Number of people receiving monitoring of CHB, by state and territory, 2018–2022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001126" y="5533665"/>
            <a:ext cx="3137416" cy="1077218"/>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Monitoring data (viral load test while not on treatment)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 state/territory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relating to SA may underestimate monitoring by up to 50% from 2020 onwards due to the provision of services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outside of Medicare.</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graph&#10;&#10;Description automatically generated">
            <a:extLst>
              <a:ext uri="{FF2B5EF4-FFF2-40B4-BE49-F238E27FC236}">
                <a16:creationId xmlns:a16="http://schemas.microsoft.com/office/drawing/2014/main" id="{89A3B202-911C-36E3-F022-9565CD3B9B5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5655" b="22632"/>
          <a:stretch/>
        </p:blipFill>
        <p:spPr>
          <a:xfrm>
            <a:off x="283179" y="1519814"/>
            <a:ext cx="7801644" cy="4137502"/>
          </a:xfrm>
          <a:prstGeom prst="rect">
            <a:avLst/>
          </a:prstGeom>
        </p:spPr>
      </p:pic>
    </p:spTree>
    <p:extLst>
      <p:ext uri="{BB962C8B-B14F-4D97-AF65-F5344CB8AC3E}">
        <p14:creationId xmlns:p14="http://schemas.microsoft.com/office/powerpoint/2010/main" val="291464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5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A.14: Ongoing CHB viral load testing, by state and territory and frequency of testing,</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2016–2022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648574" y="5533665"/>
            <a:ext cx="4489967" cy="1077218"/>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Viral load testing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 state/territory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relating to SA may underestimate monitoring by up to 50% from 2020 onwards due to the provision of services outside of Medicare.</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graph&#10;&#10;Description automatically generated">
            <a:extLst>
              <a:ext uri="{FF2B5EF4-FFF2-40B4-BE49-F238E27FC236}">
                <a16:creationId xmlns:a16="http://schemas.microsoft.com/office/drawing/2014/main" id="{6FA865BD-9E9D-D694-1839-27907201CD7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9471" b="22773"/>
          <a:stretch/>
        </p:blipFill>
        <p:spPr>
          <a:xfrm>
            <a:off x="283179" y="1231785"/>
            <a:ext cx="7365395" cy="4277943"/>
          </a:xfrm>
          <a:prstGeom prst="rect">
            <a:avLst/>
          </a:prstGeom>
        </p:spPr>
      </p:pic>
    </p:spTree>
    <p:extLst>
      <p:ext uri="{BB962C8B-B14F-4D97-AF65-F5344CB8AC3E}">
        <p14:creationId xmlns:p14="http://schemas.microsoft.com/office/powerpoint/2010/main" val="28892847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6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A.15: CHB care uptake, ranked by PHN,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877175" y="5505545"/>
            <a:ext cx="4237913" cy="1077218"/>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Care data (treatment and monitoring)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monitoring was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relating to SA may underestimate monitoring by up to 50% from 2020 onwards due to the provision of services outside of Medicare.</a:t>
            </a:r>
            <a:endParaRPr lang="en-AU" sz="800" dirty="0">
              <a:latin typeface="Roboto Light" panose="02000000000000000000" pitchFamily="2" charset="0"/>
              <a:ea typeface="Roboto Light" panose="02000000000000000000" pitchFamily="2" charset="0"/>
            </a:endParaRPr>
          </a:p>
        </p:txBody>
      </p:sp>
      <p:pic>
        <p:nvPicPr>
          <p:cNvPr id="8" name="Picture 7" descr="A graph of a number of people with numbers and a red line&#10;&#10;Description automatically generated">
            <a:extLst>
              <a:ext uri="{FF2B5EF4-FFF2-40B4-BE49-F238E27FC236}">
                <a16:creationId xmlns:a16="http://schemas.microsoft.com/office/drawing/2014/main" id="{907EF93A-2E1A-3918-CCCA-7A05C57CF7E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6934" y="782620"/>
            <a:ext cx="5889021" cy="5955639"/>
          </a:xfrm>
          <a:prstGeom prst="rect">
            <a:avLst/>
          </a:prstGeom>
        </p:spPr>
      </p:pic>
    </p:spTree>
    <p:extLst>
      <p:ext uri="{BB962C8B-B14F-4D97-AF65-F5344CB8AC3E}">
        <p14:creationId xmlns:p14="http://schemas.microsoft.com/office/powerpoint/2010/main" val="4136394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7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A.16: Number of people receiving CHB monitoring over time by PHN, 2018, 2020 and</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2022, ordered by care uptake in 2022 (in brackets)</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707826" y="5595885"/>
            <a:ext cx="4442894" cy="95410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CHB, chronic hepatitis B. 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Medicare statistics. Monitoring represents viral load testing while not receiving treatment.</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relating to SA may underestimate monitoring by up to 50% from 2020 onwards due to the provision of services outside of Medicare, and SA PHNs are excluded from this time trends analysis.</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computer screen&#10;&#10;Description automatically generated">
            <a:extLst>
              <a:ext uri="{FF2B5EF4-FFF2-40B4-BE49-F238E27FC236}">
                <a16:creationId xmlns:a16="http://schemas.microsoft.com/office/drawing/2014/main" id="{14630BF6-BD42-C7A6-2EDA-9554EA5C0DF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3179" y="967483"/>
            <a:ext cx="4200997" cy="5799650"/>
          </a:xfrm>
          <a:prstGeom prst="rect">
            <a:avLst/>
          </a:prstGeom>
        </p:spPr>
      </p:pic>
    </p:spTree>
    <p:extLst>
      <p:ext uri="{BB962C8B-B14F-4D97-AF65-F5344CB8AC3E}">
        <p14:creationId xmlns:p14="http://schemas.microsoft.com/office/powerpoint/2010/main" val="9942366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8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A.17: Number of people living with CHB in care (blue bars) and not in care (grey bars</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and labels), by PHN, ordered by proportional care uptake (in brackets),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606072" y="5595885"/>
            <a:ext cx="4509016" cy="95410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Care data (treatment and monitoring)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relating to SA may underestimate monitoring by up to 50% from 2020 onwards due to the provision of services outside of Medicare</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graph&#10;&#10;Description automatically generated">
            <a:extLst>
              <a:ext uri="{FF2B5EF4-FFF2-40B4-BE49-F238E27FC236}">
                <a16:creationId xmlns:a16="http://schemas.microsoft.com/office/drawing/2014/main" id="{D656BB0D-7783-9ABF-8EEB-C97D2378575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7680" y="904173"/>
            <a:ext cx="5743200" cy="5769365"/>
          </a:xfrm>
          <a:prstGeom prst="rect">
            <a:avLst/>
          </a:prstGeom>
        </p:spPr>
      </p:pic>
    </p:spTree>
    <p:extLst>
      <p:ext uri="{BB962C8B-B14F-4D97-AF65-F5344CB8AC3E}">
        <p14:creationId xmlns:p14="http://schemas.microsoft.com/office/powerpoint/2010/main" val="11726098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9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A.15: CHB treatment and care uptake by remoteness area,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692509" y="5669345"/>
            <a:ext cx="4499491" cy="83099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and monitoring (viral load test while not receiving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area of residence recorded in source data.</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graph&#10;&#10;Description automatically generated">
            <a:extLst>
              <a:ext uri="{FF2B5EF4-FFF2-40B4-BE49-F238E27FC236}">
                <a16:creationId xmlns:a16="http://schemas.microsoft.com/office/drawing/2014/main" id="{A3381164-352C-649E-5657-0C9CCB29DE9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7575" b="26021"/>
          <a:stretch/>
        </p:blipFill>
        <p:spPr>
          <a:xfrm>
            <a:off x="283179" y="1674388"/>
            <a:ext cx="7818731" cy="3314979"/>
          </a:xfrm>
          <a:prstGeom prst="rect">
            <a:avLst/>
          </a:prstGeom>
        </p:spPr>
      </p:pic>
    </p:spTree>
    <p:extLst>
      <p:ext uri="{BB962C8B-B14F-4D97-AF65-F5344CB8AC3E}">
        <p14:creationId xmlns:p14="http://schemas.microsoft.com/office/powerpoint/2010/main" val="1158156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0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A.18: CHB treatment and care uptake by remoteness area,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595220"/>
            <a:ext cx="2940755" cy="83099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Care data (treatment and monitoring) sourced from Medicare statistics. Monitoring represents viral load testing while not receiving treatment.</a:t>
            </a:r>
            <a:endParaRPr lang="en-AU" sz="800" dirty="0">
              <a:latin typeface="Roboto Light" panose="02000000000000000000" pitchFamily="2" charset="0"/>
              <a:ea typeface="Roboto Light" panose="02000000000000000000" pitchFamily="2" charset="0"/>
            </a:endParaRPr>
          </a:p>
        </p:txBody>
      </p:sp>
      <p:pic>
        <p:nvPicPr>
          <p:cNvPr id="9" name="Picture 8">
            <a:extLst>
              <a:ext uri="{FF2B5EF4-FFF2-40B4-BE49-F238E27FC236}">
                <a16:creationId xmlns:a16="http://schemas.microsoft.com/office/drawing/2014/main" id="{9AADF758-CA06-B00C-CF91-826A93F2C7B7}"/>
              </a:ext>
            </a:extLst>
          </p:cNvPr>
          <p:cNvPicPr>
            <a:picLocks noChangeAspect="1"/>
          </p:cNvPicPr>
          <p:nvPr userDrawn="1"/>
        </p:nvPicPr>
        <p:blipFill>
          <a:blip r:embed="rId5"/>
          <a:stretch>
            <a:fillRect/>
          </a:stretch>
        </p:blipFill>
        <p:spPr>
          <a:xfrm>
            <a:off x="283179" y="1147488"/>
            <a:ext cx="8889728" cy="4902934"/>
          </a:xfrm>
          <a:prstGeom prst="rect">
            <a:avLst/>
          </a:prstGeom>
        </p:spPr>
      </p:pic>
    </p:spTree>
    <p:extLst>
      <p:ext uri="{BB962C8B-B14F-4D97-AF65-F5344CB8AC3E}">
        <p14:creationId xmlns:p14="http://schemas.microsoft.com/office/powerpoint/2010/main" val="3072737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1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A.19: Proportion of CHB monitoring provided by a GP, by PHN,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7968022" y="5842106"/>
            <a:ext cx="4147066" cy="707886"/>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CHB, chronic hepatitis B. GP, general practitioner. NP, nurse practitioner. 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Medicare statistics. Monitoring represents viral load testing while not receiving treatment. Provider type is based on the clinician’s registered specialty.</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computer&#10;&#10;Description automatically generated">
            <a:extLst>
              <a:ext uri="{FF2B5EF4-FFF2-40B4-BE49-F238E27FC236}">
                <a16:creationId xmlns:a16="http://schemas.microsoft.com/office/drawing/2014/main" id="{EE82CEA9-4FDD-62D8-8888-613931709C0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3179" y="740361"/>
            <a:ext cx="4253766" cy="6026772"/>
          </a:xfrm>
          <a:prstGeom prst="rect">
            <a:avLst/>
          </a:prstGeom>
        </p:spPr>
      </p:pic>
    </p:spTree>
    <p:extLst>
      <p:ext uri="{BB962C8B-B14F-4D97-AF65-F5344CB8AC3E}">
        <p14:creationId xmlns:p14="http://schemas.microsoft.com/office/powerpoint/2010/main" val="1677806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2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A.20: Hepatitis B </a:t>
            </a:r>
            <a:r>
              <a:rPr lang="en-US" sz="1400" b="1" i="0" u="none" strike="noStrike" baseline="0" dirty="0" err="1">
                <a:solidFill>
                  <a:schemeClr val="tx1"/>
                </a:solidFill>
                <a:latin typeface="Roboto Light" panose="02000000000000000000" pitchFamily="2" charset="0"/>
                <a:ea typeface="Roboto Light" panose="02000000000000000000" pitchFamily="2" charset="0"/>
              </a:rPr>
              <a:t>immunisation</a:t>
            </a:r>
            <a:r>
              <a:rPr lang="en-US" sz="1400" b="1" i="0" u="none" strike="noStrike" baseline="0" dirty="0">
                <a:solidFill>
                  <a:schemeClr val="tx1"/>
                </a:solidFill>
                <a:latin typeface="Roboto Light" panose="02000000000000000000" pitchFamily="2" charset="0"/>
                <a:ea typeface="Roboto Light" panose="02000000000000000000" pitchFamily="2" charset="0"/>
              </a:rPr>
              <a:t> coverage for 12-month-olds, among all children and</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among Aboriginal and Torres Strait</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6178380"/>
            <a:ext cx="2940755" cy="338554"/>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Australian </a:t>
            </a:r>
            <a:r>
              <a:rPr lang="en-US" sz="800" b="0" i="0" u="none" strike="noStrike" baseline="0" dirty="0" err="1">
                <a:solidFill>
                  <a:srgbClr val="000000"/>
                </a:solidFill>
                <a:latin typeface="Roboto Light" panose="02000000000000000000" pitchFamily="2" charset="0"/>
                <a:ea typeface="Roboto Light" panose="02000000000000000000" pitchFamily="2" charset="0"/>
              </a:rPr>
              <a:t>Immunisation</a:t>
            </a:r>
            <a:r>
              <a:rPr lang="en-US" sz="800" b="0" i="0" u="none" strike="noStrike" baseline="0" dirty="0">
                <a:solidFill>
                  <a:srgbClr val="000000"/>
                </a:solidFill>
                <a:latin typeface="Roboto Light" panose="02000000000000000000" pitchFamily="2" charset="0"/>
                <a:ea typeface="Roboto Light" panose="02000000000000000000" pitchFamily="2" charset="0"/>
              </a:rPr>
              <a:t> Register.</a:t>
            </a:r>
            <a:endParaRPr lang="en-AU" sz="800" dirty="0">
              <a:latin typeface="Roboto Light" panose="02000000000000000000" pitchFamily="2" charset="0"/>
              <a:ea typeface="Roboto Light" panose="02000000000000000000" pitchFamily="2" charset="0"/>
            </a:endParaRPr>
          </a:p>
        </p:txBody>
      </p:sp>
      <p:pic>
        <p:nvPicPr>
          <p:cNvPr id="8" name="Picture 7" descr="A graph of a bar chart&#10;&#10;Description automatically generated with medium confidence">
            <a:extLst>
              <a:ext uri="{FF2B5EF4-FFF2-40B4-BE49-F238E27FC236}">
                <a16:creationId xmlns:a16="http://schemas.microsoft.com/office/drawing/2014/main" id="{57605416-2B4E-278A-6F38-E442201309E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3179" y="949493"/>
            <a:ext cx="4100046" cy="5808205"/>
          </a:xfrm>
          <a:prstGeom prst="rect">
            <a:avLst/>
          </a:prstGeom>
        </p:spPr>
      </p:pic>
    </p:spTree>
    <p:extLst>
      <p:ext uri="{BB962C8B-B14F-4D97-AF65-F5344CB8AC3E}">
        <p14:creationId xmlns:p14="http://schemas.microsoft.com/office/powerpoint/2010/main" val="1038741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claim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E53F62-6D8D-CC4F-9CCE-699BDF0ABD0A}"/>
              </a:ext>
            </a:extLst>
          </p:cNvPr>
          <p:cNvSpPr/>
          <p:nvPr userDrawn="1"/>
        </p:nvSpPr>
        <p:spPr>
          <a:xfrm>
            <a:off x="0" y="1"/>
            <a:ext cx="12192000" cy="6858000"/>
          </a:xfrm>
          <a:prstGeom prst="rect">
            <a:avLst/>
          </a:prstGeom>
          <a:solidFill>
            <a:srgbClr val="91C5EA">
              <a:alpha val="282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7FF0368-DF1E-CC4D-93D2-33D46FEC2C56}"/>
              </a:ext>
            </a:extLst>
          </p:cNvPr>
          <p:cNvSpPr txBox="1"/>
          <p:nvPr userDrawn="1"/>
        </p:nvSpPr>
        <p:spPr>
          <a:xfrm>
            <a:off x="1732697" y="2021998"/>
            <a:ext cx="8726606"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4400" dirty="0">
                <a:effectLst/>
                <a:latin typeface="Roboto Light" panose="02000000000000000000" pitchFamily="2" charset="0"/>
              </a:rPr>
              <a:t>Viral Hepatitis Mapping Project: Hepatitis B</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3600" i="1" dirty="0">
                <a:effectLst/>
                <a:latin typeface="Roboto Light" panose="02000000000000000000" pitchFamily="2" charset="0"/>
              </a:rPr>
              <a:t>Geographic diversity in chronic hepatitis B prevalence, management and treatment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3600" i="0" dirty="0">
                <a:effectLst/>
                <a:latin typeface="Roboto Light" panose="02000000000000000000" pitchFamily="2" charset="0"/>
              </a:rPr>
              <a:t>National Report 2022</a:t>
            </a:r>
          </a:p>
        </p:txBody>
      </p:sp>
      <p:pic>
        <p:nvPicPr>
          <p:cNvPr id="10" name="Picture 9" descr="A picture containing umbrella, sketch, accessory, design&#10;&#10;Description automatically generated">
            <a:extLst>
              <a:ext uri="{FF2B5EF4-FFF2-40B4-BE49-F238E27FC236}">
                <a16:creationId xmlns:a16="http://schemas.microsoft.com/office/drawing/2014/main" id="{41031A0D-B898-2112-0EDE-7B0FA94D2A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pic>
        <p:nvPicPr>
          <p:cNvPr id="5" name="Picture 4" descr="A close-up of a logo&#10;&#10;Description automatically generated with low confidence">
            <a:extLst>
              <a:ext uri="{FF2B5EF4-FFF2-40B4-BE49-F238E27FC236}">
                <a16:creationId xmlns:a16="http://schemas.microsoft.com/office/drawing/2014/main" id="{8D4ACEFB-9790-7FB8-FEA7-BA34E307E6CA}"/>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93646" y="6325374"/>
            <a:ext cx="1929562" cy="471620"/>
          </a:xfrm>
          <a:prstGeom prst="rect">
            <a:avLst/>
          </a:prstGeom>
        </p:spPr>
      </p:pic>
      <p:pic>
        <p:nvPicPr>
          <p:cNvPr id="7" name="Picture 6" descr="A picture containing font, graphics, logo, graphic design&#10;&#10;Description automatically generated">
            <a:extLst>
              <a:ext uri="{FF2B5EF4-FFF2-40B4-BE49-F238E27FC236}">
                <a16:creationId xmlns:a16="http://schemas.microsoft.com/office/drawing/2014/main" id="{9C325183-AE64-07F7-A84C-5C0DA9B5CF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6336" y="6346950"/>
            <a:ext cx="952868" cy="402110"/>
          </a:xfrm>
          <a:prstGeom prst="rect">
            <a:avLst/>
          </a:prstGeom>
        </p:spPr>
      </p:pic>
      <p:sp>
        <p:nvSpPr>
          <p:cNvPr id="4" name="TextBox 3">
            <a:extLst>
              <a:ext uri="{FF2B5EF4-FFF2-40B4-BE49-F238E27FC236}">
                <a16:creationId xmlns:a16="http://schemas.microsoft.com/office/drawing/2014/main" id="{4DFBA9FB-6FDB-01FD-B557-E2B5DB957464}"/>
              </a:ext>
            </a:extLst>
          </p:cNvPr>
          <p:cNvSpPr txBox="1"/>
          <p:nvPr userDrawn="1"/>
        </p:nvSpPr>
        <p:spPr>
          <a:xfrm>
            <a:off x="7332293" y="6548005"/>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Tree>
    <p:extLst>
      <p:ext uri="{BB962C8B-B14F-4D97-AF65-F5344CB8AC3E}">
        <p14:creationId xmlns:p14="http://schemas.microsoft.com/office/powerpoint/2010/main" val="3236750425"/>
      </p:ext>
    </p:extLst>
  </p:cSld>
  <p:clrMapOvr>
    <a:masterClrMapping/>
  </p:clrMapOvr>
  <p:extLst>
    <p:ext uri="{DCECCB84-F9BA-43D5-87BE-67443E8EF086}">
      <p15:sldGuideLst xmlns:p15="http://schemas.microsoft.com/office/powerpoint/2012/main">
        <p15:guide id="1" orient="horz" pos="2160">
          <p15:clr>
            <a:srgbClr val="FBAE40"/>
          </p15:clr>
        </p15:guide>
        <p15:guide id="2" pos="170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3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A.21: Hepatitis B </a:t>
            </a:r>
            <a:r>
              <a:rPr lang="en-US" sz="1400" b="1" i="0" u="none" strike="noStrike" baseline="0" dirty="0" err="1">
                <a:solidFill>
                  <a:schemeClr val="tx1"/>
                </a:solidFill>
                <a:latin typeface="Roboto Light" panose="02000000000000000000" pitchFamily="2" charset="0"/>
                <a:ea typeface="Roboto Light" panose="02000000000000000000" pitchFamily="2" charset="0"/>
              </a:rPr>
              <a:t>immunisation</a:t>
            </a:r>
            <a:r>
              <a:rPr lang="en-US" sz="1400" b="1" i="0" u="none" strike="noStrike" baseline="0" dirty="0">
                <a:solidFill>
                  <a:schemeClr val="tx1"/>
                </a:solidFill>
                <a:latin typeface="Roboto Light" panose="02000000000000000000" pitchFamily="2" charset="0"/>
                <a:ea typeface="Roboto Light" panose="02000000000000000000" pitchFamily="2" charset="0"/>
              </a:rPr>
              <a:t> coverage for 12-month-olds in 2018 and 2022, ordered</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by 2022 </a:t>
            </a:r>
            <a:r>
              <a:rPr lang="en-US" sz="1400" b="1" i="0" u="none" strike="noStrike" baseline="0" dirty="0" err="1">
                <a:solidFill>
                  <a:schemeClr val="tx1"/>
                </a:solidFill>
                <a:latin typeface="Roboto Light" panose="02000000000000000000" pitchFamily="2" charset="0"/>
                <a:ea typeface="Roboto Light" panose="02000000000000000000" pitchFamily="2" charset="0"/>
              </a:rPr>
              <a:t>immunisation</a:t>
            </a:r>
            <a:r>
              <a:rPr lang="en-US" sz="1400" b="1" i="0" u="none" strike="noStrike" baseline="0" dirty="0">
                <a:solidFill>
                  <a:schemeClr val="tx1"/>
                </a:solidFill>
                <a:latin typeface="Roboto Light" panose="02000000000000000000" pitchFamily="2" charset="0"/>
                <a:ea typeface="Roboto Light" panose="02000000000000000000" pitchFamily="2" charset="0"/>
              </a:rPr>
              <a:t> uptake, by PHN</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8" name="Picture 7">
            <a:extLst>
              <a:ext uri="{FF2B5EF4-FFF2-40B4-BE49-F238E27FC236}">
                <a16:creationId xmlns:a16="http://schemas.microsoft.com/office/drawing/2014/main" id="{6DE74003-9152-622F-AA7A-7A856C44A3F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3179" y="921597"/>
            <a:ext cx="4136421" cy="5856424"/>
          </a:xfrm>
          <a:prstGeom prst="rect">
            <a:avLst/>
          </a:prstGeom>
        </p:spPr>
      </p:pic>
      <p:sp>
        <p:nvSpPr>
          <p:cNvPr id="9" name="TextBox 8">
            <a:extLst>
              <a:ext uri="{FF2B5EF4-FFF2-40B4-BE49-F238E27FC236}">
                <a16:creationId xmlns:a16="http://schemas.microsoft.com/office/drawing/2014/main" id="{FB10E54D-6358-4609-6B53-C9320F3F0DB3}"/>
              </a:ext>
            </a:extLst>
          </p:cNvPr>
          <p:cNvSpPr txBox="1"/>
          <p:nvPr userDrawn="1"/>
        </p:nvSpPr>
        <p:spPr>
          <a:xfrm>
            <a:off x="9174333" y="6178380"/>
            <a:ext cx="2940755" cy="338554"/>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Australian </a:t>
            </a:r>
            <a:r>
              <a:rPr lang="en-US" sz="800" b="0" i="0" u="none" strike="noStrike" baseline="0" dirty="0" err="1">
                <a:solidFill>
                  <a:srgbClr val="000000"/>
                </a:solidFill>
                <a:latin typeface="Roboto Light" panose="02000000000000000000" pitchFamily="2" charset="0"/>
                <a:ea typeface="Roboto Light" panose="02000000000000000000" pitchFamily="2" charset="0"/>
              </a:rPr>
              <a:t>Immunisation</a:t>
            </a:r>
            <a:r>
              <a:rPr lang="en-US" sz="800" b="0" i="0" u="none" strike="noStrike" baseline="0" dirty="0">
                <a:solidFill>
                  <a:srgbClr val="000000"/>
                </a:solidFill>
                <a:latin typeface="Roboto Light" panose="02000000000000000000" pitchFamily="2" charset="0"/>
                <a:ea typeface="Roboto Light" panose="02000000000000000000" pitchFamily="2" charset="0"/>
              </a:rPr>
              <a:t> Register.</a:t>
            </a:r>
            <a:endParaRPr lang="en-AU" sz="8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670277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Disclaim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E53F62-6D8D-CC4F-9CCE-699BDF0ABD0A}"/>
              </a:ext>
            </a:extLst>
          </p:cNvPr>
          <p:cNvSpPr/>
          <p:nvPr userDrawn="1"/>
        </p:nvSpPr>
        <p:spPr>
          <a:xfrm>
            <a:off x="0" y="1"/>
            <a:ext cx="12192000" cy="6858000"/>
          </a:xfrm>
          <a:prstGeom prst="rect">
            <a:avLst/>
          </a:prstGeom>
          <a:solidFill>
            <a:srgbClr val="91C5EA">
              <a:alpha val="282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76E3B1F-8460-BD85-8990-0869E3219395}"/>
              </a:ext>
            </a:extLst>
          </p:cNvPr>
          <p:cNvSpPr txBox="1"/>
          <p:nvPr userDrawn="1"/>
        </p:nvSpPr>
        <p:spPr>
          <a:xfrm>
            <a:off x="7332293" y="6548005"/>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8" name="TextBox 7">
            <a:extLst>
              <a:ext uri="{FF2B5EF4-FFF2-40B4-BE49-F238E27FC236}">
                <a16:creationId xmlns:a16="http://schemas.microsoft.com/office/drawing/2014/main" id="{87FF0368-DF1E-CC4D-93D2-33D46FEC2C56}"/>
              </a:ext>
            </a:extLst>
          </p:cNvPr>
          <p:cNvSpPr txBox="1"/>
          <p:nvPr userDrawn="1"/>
        </p:nvSpPr>
        <p:spPr>
          <a:xfrm>
            <a:off x="1732697" y="2367171"/>
            <a:ext cx="872660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4400">
                <a:effectLst/>
                <a:latin typeface="Roboto Light" panose="02000000000000000000" pitchFamily="2" charset="0"/>
              </a:rPr>
              <a:t>Geographic Diversity and Trends in Chronic Hepatitis B by State and Territory</a:t>
            </a:r>
          </a:p>
        </p:txBody>
      </p:sp>
      <p:pic>
        <p:nvPicPr>
          <p:cNvPr id="10" name="Picture 9" descr="A picture containing umbrella, sketch, accessory, design&#10;&#10;Description automatically generated">
            <a:extLst>
              <a:ext uri="{FF2B5EF4-FFF2-40B4-BE49-F238E27FC236}">
                <a16:creationId xmlns:a16="http://schemas.microsoft.com/office/drawing/2014/main" id="{41031A0D-B898-2112-0EDE-7B0FA94D2A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pic>
        <p:nvPicPr>
          <p:cNvPr id="5" name="Picture 4" descr="A close-up of a logo&#10;&#10;Description automatically generated with low confidence">
            <a:extLst>
              <a:ext uri="{FF2B5EF4-FFF2-40B4-BE49-F238E27FC236}">
                <a16:creationId xmlns:a16="http://schemas.microsoft.com/office/drawing/2014/main" id="{8D4ACEFB-9790-7FB8-FEA7-BA34E307E6CA}"/>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93646" y="6325374"/>
            <a:ext cx="1929562" cy="471620"/>
          </a:xfrm>
          <a:prstGeom prst="rect">
            <a:avLst/>
          </a:prstGeom>
        </p:spPr>
      </p:pic>
      <p:pic>
        <p:nvPicPr>
          <p:cNvPr id="7" name="Picture 6" descr="A picture containing font, graphics, logo, graphic design&#10;&#10;Description automatically generated">
            <a:extLst>
              <a:ext uri="{FF2B5EF4-FFF2-40B4-BE49-F238E27FC236}">
                <a16:creationId xmlns:a16="http://schemas.microsoft.com/office/drawing/2014/main" id="{9C325183-AE64-07F7-A84C-5C0DA9B5CF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6336" y="6346950"/>
            <a:ext cx="952868" cy="402110"/>
          </a:xfrm>
          <a:prstGeom prst="rect">
            <a:avLst/>
          </a:prstGeom>
        </p:spPr>
      </p:pic>
    </p:spTree>
    <p:extLst>
      <p:ext uri="{BB962C8B-B14F-4D97-AF65-F5344CB8AC3E}">
        <p14:creationId xmlns:p14="http://schemas.microsoft.com/office/powerpoint/2010/main" val="2782840142"/>
      </p:ext>
    </p:extLst>
  </p:cSld>
  <p:clrMapOvr>
    <a:masterClrMapping/>
  </p:clrMapOvr>
  <p:extLst>
    <p:ext uri="{DCECCB84-F9BA-43D5-87BE-67443E8EF086}">
      <p15:sldGuideLst xmlns:p15="http://schemas.microsoft.com/office/powerpoint/2012/main">
        <p15:guide id="1" orient="horz" pos="2160">
          <p15:clr>
            <a:srgbClr val="FBAE40"/>
          </p15:clr>
        </p15:guide>
        <p15:guide id="2" pos="170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5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A.22: Geographic variation in CHB treatment uptake in the ACT PHN, by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8870535" y="4947274"/>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the state of australia&#10;&#10;Description automatically generated">
            <a:extLst>
              <a:ext uri="{FF2B5EF4-FFF2-40B4-BE49-F238E27FC236}">
                <a16:creationId xmlns:a16="http://schemas.microsoft.com/office/drawing/2014/main" id="{E94CCCE9-CF86-7F59-642E-438F1F6783B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3179" y="883313"/>
            <a:ext cx="5707423" cy="5802640"/>
          </a:xfrm>
          <a:prstGeom prst="rect">
            <a:avLst/>
          </a:prstGeom>
        </p:spPr>
      </p:pic>
    </p:spTree>
    <p:extLst>
      <p:ext uri="{BB962C8B-B14F-4D97-AF65-F5344CB8AC3E}">
        <p14:creationId xmlns:p14="http://schemas.microsoft.com/office/powerpoint/2010/main" val="203521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6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A.16: CHB prevalence, treatment uptake, and care uptake in the ACT, by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8220" y="5351360"/>
            <a:ext cx="2940755" cy="1077218"/>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Note: Totals may not add up due to inclusion of people without an SA3 of residence recorded in source data.</a:t>
            </a:r>
            <a:endParaRPr lang="en-AU" sz="800" dirty="0">
              <a:latin typeface="Roboto Light" panose="02000000000000000000" pitchFamily="2" charset="0"/>
              <a:ea typeface="Roboto Light" panose="02000000000000000000" pitchFamily="2" charset="0"/>
            </a:endParaRPr>
          </a:p>
        </p:txBody>
      </p:sp>
      <p:pic>
        <p:nvPicPr>
          <p:cNvPr id="9" name="Picture 8">
            <a:extLst>
              <a:ext uri="{FF2B5EF4-FFF2-40B4-BE49-F238E27FC236}">
                <a16:creationId xmlns:a16="http://schemas.microsoft.com/office/drawing/2014/main" id="{B821382D-D4FC-CB4E-4AB4-0C9AF398237E}"/>
              </a:ext>
            </a:extLst>
          </p:cNvPr>
          <p:cNvPicPr>
            <a:picLocks noChangeAspect="1"/>
          </p:cNvPicPr>
          <p:nvPr userDrawn="1"/>
        </p:nvPicPr>
        <p:blipFill>
          <a:blip r:embed="rId5"/>
          <a:stretch>
            <a:fillRect/>
          </a:stretch>
        </p:blipFill>
        <p:spPr>
          <a:xfrm>
            <a:off x="283179" y="1517090"/>
            <a:ext cx="8607438" cy="4216284"/>
          </a:xfrm>
          <a:prstGeom prst="rect">
            <a:avLst/>
          </a:prstGeom>
        </p:spPr>
      </p:pic>
    </p:spTree>
    <p:extLst>
      <p:ext uri="{BB962C8B-B14F-4D97-AF65-F5344CB8AC3E}">
        <p14:creationId xmlns:p14="http://schemas.microsoft.com/office/powerpoint/2010/main" val="17707435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37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A.23: Geographic variation in CHB treatment uptake in Greater Sydney, by PHN and</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4919270"/>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australia with blue and white colors&#10;&#10;Description automatically generated">
            <a:extLst>
              <a:ext uri="{FF2B5EF4-FFF2-40B4-BE49-F238E27FC236}">
                <a16:creationId xmlns:a16="http://schemas.microsoft.com/office/drawing/2014/main" id="{F9AD534E-7A24-F3FF-05F5-6817F5D9643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3179" y="831228"/>
            <a:ext cx="5772375" cy="5868675"/>
          </a:xfrm>
          <a:prstGeom prst="rect">
            <a:avLst/>
          </a:prstGeom>
        </p:spPr>
      </p:pic>
    </p:spTree>
    <p:extLst>
      <p:ext uri="{BB962C8B-B14F-4D97-AF65-F5344CB8AC3E}">
        <p14:creationId xmlns:p14="http://schemas.microsoft.com/office/powerpoint/2010/main" val="1700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8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A.24: Geographic variation in CHB treatment uptake in NSW (other than Greater</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Sydney), by PHN and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070384"/>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the state of western australia&#10;&#10;Description automatically generated">
            <a:extLst>
              <a:ext uri="{FF2B5EF4-FFF2-40B4-BE49-F238E27FC236}">
                <a16:creationId xmlns:a16="http://schemas.microsoft.com/office/drawing/2014/main" id="{6120B1F8-3F3F-EB5D-651E-12D1CFF710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055"/>
          <a:stretch/>
        </p:blipFill>
        <p:spPr>
          <a:xfrm>
            <a:off x="210796" y="886749"/>
            <a:ext cx="6753183" cy="5880383"/>
          </a:xfrm>
          <a:prstGeom prst="rect">
            <a:avLst/>
          </a:prstGeom>
        </p:spPr>
      </p:pic>
    </p:spTree>
    <p:extLst>
      <p:ext uri="{BB962C8B-B14F-4D97-AF65-F5344CB8AC3E}">
        <p14:creationId xmlns:p14="http://schemas.microsoft.com/office/powerpoint/2010/main" val="2236349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62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A.17: CHB prevalence, treatment uptake, and care uptake in NSW by PHN and SA3, 2022:</a:t>
            </a:r>
          </a:p>
          <a:p>
            <a:pPr algn="l"/>
            <a:r>
              <a:rPr lang="en-US" sz="1400" b="1" i="0" u="none" strike="noStrike" baseline="0" dirty="0">
                <a:solidFill>
                  <a:schemeClr val="tx1"/>
                </a:solidFill>
                <a:effectLst/>
                <a:latin typeface="Roboto Light" panose="02000000000000000000" pitchFamily="2" charset="0"/>
                <a:ea typeface="Roboto Light" panose="02000000000000000000" pitchFamily="2" charset="0"/>
              </a:rPr>
              <a:t>PART 1</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6096000" y="5763736"/>
            <a:ext cx="6019088" cy="707886"/>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SA3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 SA3s not listed where population was &lt;3000.</a:t>
            </a:r>
            <a:endParaRPr lang="en-AU" sz="800" dirty="0">
              <a:latin typeface="Roboto Light" panose="02000000000000000000" pitchFamily="2" charset="0"/>
              <a:ea typeface="Roboto Light" panose="02000000000000000000" pitchFamily="2" charset="0"/>
            </a:endParaRPr>
          </a:p>
        </p:txBody>
      </p:sp>
      <p:pic>
        <p:nvPicPr>
          <p:cNvPr id="8" name="Picture 7">
            <a:extLst>
              <a:ext uri="{FF2B5EF4-FFF2-40B4-BE49-F238E27FC236}">
                <a16:creationId xmlns:a16="http://schemas.microsoft.com/office/drawing/2014/main" id="{4A106B83-F473-4708-2CEE-E32E924EBE83}"/>
              </a:ext>
            </a:extLst>
          </p:cNvPr>
          <p:cNvPicPr>
            <a:picLocks noChangeAspect="1"/>
          </p:cNvPicPr>
          <p:nvPr userDrawn="1"/>
        </p:nvPicPr>
        <p:blipFill>
          <a:blip r:embed="rId5"/>
          <a:stretch>
            <a:fillRect/>
          </a:stretch>
        </p:blipFill>
        <p:spPr>
          <a:xfrm>
            <a:off x="348148" y="896096"/>
            <a:ext cx="4895992" cy="5520704"/>
          </a:xfrm>
          <a:prstGeom prst="rect">
            <a:avLst/>
          </a:prstGeom>
        </p:spPr>
      </p:pic>
      <p:pic>
        <p:nvPicPr>
          <p:cNvPr id="11" name="Picture 10">
            <a:extLst>
              <a:ext uri="{FF2B5EF4-FFF2-40B4-BE49-F238E27FC236}">
                <a16:creationId xmlns:a16="http://schemas.microsoft.com/office/drawing/2014/main" id="{FF411B6C-5963-8D0C-54A8-1A1324AAB729}"/>
              </a:ext>
            </a:extLst>
          </p:cNvPr>
          <p:cNvPicPr>
            <a:picLocks noChangeAspect="1"/>
          </p:cNvPicPr>
          <p:nvPr userDrawn="1"/>
        </p:nvPicPr>
        <p:blipFill>
          <a:blip r:embed="rId6"/>
          <a:stretch>
            <a:fillRect/>
          </a:stretch>
        </p:blipFill>
        <p:spPr>
          <a:xfrm>
            <a:off x="5426704" y="1729625"/>
            <a:ext cx="4483650" cy="1756831"/>
          </a:xfrm>
          <a:prstGeom prst="rect">
            <a:avLst/>
          </a:prstGeom>
        </p:spPr>
      </p:pic>
      <p:pic>
        <p:nvPicPr>
          <p:cNvPr id="13" name="Picture 12">
            <a:extLst>
              <a:ext uri="{FF2B5EF4-FFF2-40B4-BE49-F238E27FC236}">
                <a16:creationId xmlns:a16="http://schemas.microsoft.com/office/drawing/2014/main" id="{78A09CEB-AB3C-D976-2C7E-18B0266C5D38}"/>
              </a:ext>
            </a:extLst>
          </p:cNvPr>
          <p:cNvPicPr>
            <a:picLocks noChangeAspect="1"/>
          </p:cNvPicPr>
          <p:nvPr userDrawn="1"/>
        </p:nvPicPr>
        <p:blipFill rotWithShape="1">
          <a:blip r:embed="rId7"/>
          <a:srcRect r="3331"/>
          <a:stretch/>
        </p:blipFill>
        <p:spPr>
          <a:xfrm>
            <a:off x="5355924" y="3486456"/>
            <a:ext cx="4554430" cy="2140295"/>
          </a:xfrm>
          <a:prstGeom prst="rect">
            <a:avLst/>
          </a:prstGeom>
        </p:spPr>
      </p:pic>
    </p:spTree>
    <p:extLst>
      <p:ext uri="{BB962C8B-B14F-4D97-AF65-F5344CB8AC3E}">
        <p14:creationId xmlns:p14="http://schemas.microsoft.com/office/powerpoint/2010/main" val="3296262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39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A.17: CHB prevalence, treatment uptake, and care uptake in NSW by PHN and SA3, 2022:</a:t>
            </a:r>
          </a:p>
          <a:p>
            <a:pPr algn="l"/>
            <a:r>
              <a:rPr lang="en-US" sz="1400" b="1" i="0" u="none" strike="noStrike" baseline="0" dirty="0">
                <a:solidFill>
                  <a:schemeClr val="tx1"/>
                </a:solidFill>
                <a:effectLst/>
                <a:latin typeface="Roboto Light" panose="02000000000000000000" pitchFamily="2" charset="0"/>
                <a:ea typeface="Roboto Light" panose="02000000000000000000" pitchFamily="2" charset="0"/>
              </a:rPr>
              <a:t>PART 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5016137" y="5930537"/>
            <a:ext cx="6950905" cy="707886"/>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SA3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 SA3s not listed where population was &lt;3000.</a:t>
            </a:r>
            <a:endParaRPr lang="en-AU" sz="800" dirty="0">
              <a:latin typeface="Roboto Light" panose="02000000000000000000" pitchFamily="2" charset="0"/>
              <a:ea typeface="Roboto Light" panose="02000000000000000000" pitchFamily="2" charset="0"/>
            </a:endParaRPr>
          </a:p>
        </p:txBody>
      </p:sp>
      <p:pic>
        <p:nvPicPr>
          <p:cNvPr id="18" name="Picture 17">
            <a:extLst>
              <a:ext uri="{FF2B5EF4-FFF2-40B4-BE49-F238E27FC236}">
                <a16:creationId xmlns:a16="http://schemas.microsoft.com/office/drawing/2014/main" id="{3E61594D-148F-B417-5912-E6A267C4DE7F}"/>
              </a:ext>
            </a:extLst>
          </p:cNvPr>
          <p:cNvPicPr>
            <a:picLocks noChangeAspect="1"/>
          </p:cNvPicPr>
          <p:nvPr userDrawn="1"/>
        </p:nvPicPr>
        <p:blipFill>
          <a:blip r:embed="rId5"/>
          <a:stretch>
            <a:fillRect/>
          </a:stretch>
        </p:blipFill>
        <p:spPr>
          <a:xfrm>
            <a:off x="310879" y="1049795"/>
            <a:ext cx="4351746" cy="4611254"/>
          </a:xfrm>
          <a:prstGeom prst="rect">
            <a:avLst/>
          </a:prstGeom>
        </p:spPr>
      </p:pic>
      <p:pic>
        <p:nvPicPr>
          <p:cNvPr id="20" name="Picture 19">
            <a:extLst>
              <a:ext uri="{FF2B5EF4-FFF2-40B4-BE49-F238E27FC236}">
                <a16:creationId xmlns:a16="http://schemas.microsoft.com/office/drawing/2014/main" id="{6C0B216D-15B0-732E-BCA4-02F618C4158A}"/>
              </a:ext>
            </a:extLst>
          </p:cNvPr>
          <p:cNvPicPr>
            <a:picLocks noChangeAspect="1"/>
          </p:cNvPicPr>
          <p:nvPr userDrawn="1"/>
        </p:nvPicPr>
        <p:blipFill>
          <a:blip r:embed="rId6"/>
          <a:stretch>
            <a:fillRect/>
          </a:stretch>
        </p:blipFill>
        <p:spPr>
          <a:xfrm>
            <a:off x="309305" y="5652709"/>
            <a:ext cx="4379447" cy="778716"/>
          </a:xfrm>
          <a:prstGeom prst="rect">
            <a:avLst/>
          </a:prstGeom>
        </p:spPr>
      </p:pic>
      <p:pic>
        <p:nvPicPr>
          <p:cNvPr id="22" name="Picture 21">
            <a:extLst>
              <a:ext uri="{FF2B5EF4-FFF2-40B4-BE49-F238E27FC236}">
                <a16:creationId xmlns:a16="http://schemas.microsoft.com/office/drawing/2014/main" id="{EA730249-B2A3-03BB-AD9D-2B8EEA6EB94D}"/>
              </a:ext>
            </a:extLst>
          </p:cNvPr>
          <p:cNvPicPr>
            <a:picLocks noChangeAspect="1"/>
          </p:cNvPicPr>
          <p:nvPr userDrawn="1"/>
        </p:nvPicPr>
        <p:blipFill>
          <a:blip r:embed="rId7"/>
          <a:stretch>
            <a:fillRect/>
          </a:stretch>
        </p:blipFill>
        <p:spPr>
          <a:xfrm>
            <a:off x="4800536" y="1049795"/>
            <a:ext cx="4595590" cy="4880742"/>
          </a:xfrm>
          <a:prstGeom prst="rect">
            <a:avLst/>
          </a:prstGeom>
        </p:spPr>
      </p:pic>
    </p:spTree>
    <p:extLst>
      <p:ext uri="{BB962C8B-B14F-4D97-AF65-F5344CB8AC3E}">
        <p14:creationId xmlns:p14="http://schemas.microsoft.com/office/powerpoint/2010/main" val="1968632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40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A.25: Geographic variation in CHB treatment uptake in Greater Darwin, by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4982029"/>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the country&#10;&#10;Description automatically generated">
            <a:extLst>
              <a:ext uri="{FF2B5EF4-FFF2-40B4-BE49-F238E27FC236}">
                <a16:creationId xmlns:a16="http://schemas.microsoft.com/office/drawing/2014/main" id="{3B72FB50-577E-7D24-1E7F-9B4B2EAD2BF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3179" y="811200"/>
            <a:ext cx="5733060" cy="5828705"/>
          </a:xfrm>
          <a:prstGeom prst="rect">
            <a:avLst/>
          </a:prstGeom>
        </p:spPr>
      </p:pic>
    </p:spTree>
    <p:extLst>
      <p:ext uri="{BB962C8B-B14F-4D97-AF65-F5344CB8AC3E}">
        <p14:creationId xmlns:p14="http://schemas.microsoft.com/office/powerpoint/2010/main" val="10679917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41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A.26: Geographic variation in CHB treatment uptake in the NT by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105139"/>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northern territory&#10;&#10;Description automatically generated">
            <a:extLst>
              <a:ext uri="{FF2B5EF4-FFF2-40B4-BE49-F238E27FC236}">
                <a16:creationId xmlns:a16="http://schemas.microsoft.com/office/drawing/2014/main" id="{78CA0A94-DF49-E6FF-3237-388454429D2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5396" r="25986"/>
          <a:stretch/>
        </p:blipFill>
        <p:spPr>
          <a:xfrm>
            <a:off x="283178" y="880647"/>
            <a:ext cx="3451333" cy="5930824"/>
          </a:xfrm>
          <a:prstGeom prst="rect">
            <a:avLst/>
          </a:prstGeom>
        </p:spPr>
      </p:pic>
    </p:spTree>
    <p:extLst>
      <p:ext uri="{BB962C8B-B14F-4D97-AF65-F5344CB8AC3E}">
        <p14:creationId xmlns:p14="http://schemas.microsoft.com/office/powerpoint/2010/main" val="1688247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 Heat map of CHB prevalence, treatment uptake and care uptake, by PHN,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3" name="TextBox 2">
            <a:extLst>
              <a:ext uri="{FF2B5EF4-FFF2-40B4-BE49-F238E27FC236}">
                <a16:creationId xmlns:a16="http://schemas.microsoft.com/office/drawing/2014/main" id="{86EA5ADB-6B11-3933-071B-E13D5E4FE8DD}"/>
              </a:ext>
            </a:extLst>
          </p:cNvPr>
          <p:cNvSpPr txBox="1"/>
          <p:nvPr userDrawn="1"/>
        </p:nvSpPr>
        <p:spPr>
          <a:xfrm>
            <a:off x="9174333" y="4509039"/>
            <a:ext cx="2940755" cy="1938992"/>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Key: Green denotes lowest</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prevalence and highest care and treatment uptake, with the </a:t>
            </a:r>
            <a:r>
              <a:rPr lang="en-US" sz="800" b="0" i="0" u="none" strike="noStrike" baseline="0" dirty="0" err="1">
                <a:solidFill>
                  <a:srgbClr val="000000"/>
                </a:solidFill>
                <a:latin typeface="Roboto Light" panose="02000000000000000000" pitchFamily="2" charset="0"/>
                <a:ea typeface="Roboto Light" panose="02000000000000000000" pitchFamily="2" charset="0"/>
              </a:rPr>
              <a:t>colour</a:t>
            </a:r>
            <a:r>
              <a:rPr lang="en-US" sz="800" b="0" i="0" u="none" strike="noStrike" baseline="0" dirty="0">
                <a:solidFill>
                  <a:srgbClr val="000000"/>
                </a:solidFill>
                <a:latin typeface="Roboto Light" panose="02000000000000000000" pitchFamily="2" charset="0"/>
                <a:ea typeface="Roboto Light" panose="02000000000000000000" pitchFamily="2" charset="0"/>
              </a:rPr>
              <a:t> gradient through to red, which denotes highest</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prevalence and lowest care and treatment uptake.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prevalence and ABS population data. Treatment and monitoring (viral load test while not receiving treatment)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of people receiving treatment or monitoring was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relating to SA may underestimate monitoring by up to 50% from 2020 onwards due to the provision of services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outside of Medicare.</a:t>
            </a:r>
            <a:endParaRPr lang="en-AU" sz="800" dirty="0">
              <a:latin typeface="Roboto Light" panose="02000000000000000000" pitchFamily="2" charset="0"/>
              <a:ea typeface="Roboto Light" panose="02000000000000000000" pitchFamily="2" charset="0"/>
            </a:endParaRPr>
          </a:p>
        </p:txBody>
      </p:sp>
      <p:pic>
        <p:nvPicPr>
          <p:cNvPr id="8" name="Picture 7" descr="A screen shot of a chart&#10;&#10;Description automatically generated">
            <a:extLst>
              <a:ext uri="{FF2B5EF4-FFF2-40B4-BE49-F238E27FC236}">
                <a16:creationId xmlns:a16="http://schemas.microsoft.com/office/drawing/2014/main" id="{643353EC-3931-46F3-F1FA-D317D11ED3A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542" b="14220"/>
          <a:stretch/>
        </p:blipFill>
        <p:spPr>
          <a:xfrm>
            <a:off x="283179" y="634526"/>
            <a:ext cx="4571285" cy="6132607"/>
          </a:xfrm>
          <a:prstGeom prst="rect">
            <a:avLst/>
          </a:prstGeom>
        </p:spPr>
      </p:pic>
    </p:spTree>
    <p:extLst>
      <p:ext uri="{BB962C8B-B14F-4D97-AF65-F5344CB8AC3E}">
        <p14:creationId xmlns:p14="http://schemas.microsoft.com/office/powerpoint/2010/main" val="24123537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42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A.18: CHB prevalence, treatment uptake, and care uptake in the NT, by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016784"/>
            <a:ext cx="2940755" cy="156966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SA3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 SA3s not listed where population was &lt;3000.</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subject to imprecision due to low numbers so approximation used.</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report&#10;&#10;Description automatically generated">
            <a:extLst>
              <a:ext uri="{FF2B5EF4-FFF2-40B4-BE49-F238E27FC236}">
                <a16:creationId xmlns:a16="http://schemas.microsoft.com/office/drawing/2014/main" id="{BB4AEAA1-7656-4146-2A4E-4B892151055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598" b="26922"/>
          <a:stretch/>
        </p:blipFill>
        <p:spPr>
          <a:xfrm>
            <a:off x="257502" y="1389710"/>
            <a:ext cx="7866927" cy="4179430"/>
          </a:xfrm>
          <a:prstGeom prst="rect">
            <a:avLst/>
          </a:prstGeom>
        </p:spPr>
      </p:pic>
    </p:spTree>
    <p:extLst>
      <p:ext uri="{BB962C8B-B14F-4D97-AF65-F5344CB8AC3E}">
        <p14:creationId xmlns:p14="http://schemas.microsoft.com/office/powerpoint/2010/main" val="39970848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43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A.27: Geographic variation in CHB treatment uptake in Greater Brisbane and Gold</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Coast, by PHN and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105139"/>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the country&#10;&#10;Description automatically generated">
            <a:extLst>
              <a:ext uri="{FF2B5EF4-FFF2-40B4-BE49-F238E27FC236}">
                <a16:creationId xmlns:a16="http://schemas.microsoft.com/office/drawing/2014/main" id="{BA4433C8-4F46-FC31-047B-99083DE7A39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3179" y="880647"/>
            <a:ext cx="5812821" cy="5909797"/>
          </a:xfrm>
          <a:prstGeom prst="rect">
            <a:avLst/>
          </a:prstGeom>
        </p:spPr>
      </p:pic>
    </p:spTree>
    <p:extLst>
      <p:ext uri="{BB962C8B-B14F-4D97-AF65-F5344CB8AC3E}">
        <p14:creationId xmlns:p14="http://schemas.microsoft.com/office/powerpoint/2010/main" val="33564595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44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A.28: Geographic variation in CHB treatment uptake in Qld (other than Greater</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Brisbane and Gold Coast), by PHN and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139894"/>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australia with blue and white colors&#10;&#10;Description automatically generated">
            <a:extLst>
              <a:ext uri="{FF2B5EF4-FFF2-40B4-BE49-F238E27FC236}">
                <a16:creationId xmlns:a16="http://schemas.microsoft.com/office/drawing/2014/main" id="{84811A92-D6CE-E135-0C9F-C9439A3207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5151"/>
          <a:stretch/>
        </p:blipFill>
        <p:spPr>
          <a:xfrm>
            <a:off x="162370" y="986578"/>
            <a:ext cx="5392396" cy="5708855"/>
          </a:xfrm>
          <a:prstGeom prst="rect">
            <a:avLst/>
          </a:prstGeom>
        </p:spPr>
      </p:pic>
    </p:spTree>
    <p:extLst>
      <p:ext uri="{BB962C8B-B14F-4D97-AF65-F5344CB8AC3E}">
        <p14:creationId xmlns:p14="http://schemas.microsoft.com/office/powerpoint/2010/main" val="30383848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5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A.19: CHB prevalence, treatment uptake, and care uptake in Qld by PHN and SA3, 2022:</a:t>
            </a:r>
          </a:p>
          <a:p>
            <a:pPr algn="l"/>
            <a:r>
              <a:rPr lang="en-US" sz="1400" b="1" i="0" u="none" strike="noStrike" baseline="0" dirty="0">
                <a:solidFill>
                  <a:schemeClr val="tx1"/>
                </a:solidFill>
                <a:effectLst/>
                <a:latin typeface="Roboto Light" panose="02000000000000000000" pitchFamily="2" charset="0"/>
                <a:ea typeface="Roboto Light" panose="02000000000000000000" pitchFamily="2" charset="0"/>
              </a:rPr>
              <a:t>PART 1</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6505303" y="5808205"/>
            <a:ext cx="5609785" cy="707886"/>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SA3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 SA3s not listed where population was &lt;3000.</a:t>
            </a:r>
            <a:endParaRPr lang="en-AU" sz="800" dirty="0">
              <a:latin typeface="Roboto Light" panose="02000000000000000000" pitchFamily="2" charset="0"/>
              <a:ea typeface="Roboto Light" panose="02000000000000000000" pitchFamily="2" charset="0"/>
            </a:endParaRPr>
          </a:p>
        </p:txBody>
      </p:sp>
      <p:pic>
        <p:nvPicPr>
          <p:cNvPr id="13" name="Picture 12">
            <a:extLst>
              <a:ext uri="{FF2B5EF4-FFF2-40B4-BE49-F238E27FC236}">
                <a16:creationId xmlns:a16="http://schemas.microsoft.com/office/drawing/2014/main" id="{44FF4E58-9EBC-F9A2-71AD-5478778957FC}"/>
              </a:ext>
            </a:extLst>
          </p:cNvPr>
          <p:cNvPicPr>
            <a:picLocks noChangeAspect="1"/>
          </p:cNvPicPr>
          <p:nvPr userDrawn="1"/>
        </p:nvPicPr>
        <p:blipFill>
          <a:blip r:embed="rId5"/>
          <a:stretch>
            <a:fillRect/>
          </a:stretch>
        </p:blipFill>
        <p:spPr>
          <a:xfrm>
            <a:off x="5306775" y="1655816"/>
            <a:ext cx="4307488" cy="3997969"/>
          </a:xfrm>
          <a:prstGeom prst="rect">
            <a:avLst/>
          </a:prstGeom>
        </p:spPr>
      </p:pic>
      <p:pic>
        <p:nvPicPr>
          <p:cNvPr id="8" name="Picture 7">
            <a:extLst>
              <a:ext uri="{FF2B5EF4-FFF2-40B4-BE49-F238E27FC236}">
                <a16:creationId xmlns:a16="http://schemas.microsoft.com/office/drawing/2014/main" id="{961D3B6A-F48B-A7CA-B09F-061B8CA7DA77}"/>
              </a:ext>
            </a:extLst>
          </p:cNvPr>
          <p:cNvPicPr>
            <a:picLocks noChangeAspect="1"/>
          </p:cNvPicPr>
          <p:nvPr userDrawn="1"/>
        </p:nvPicPr>
        <p:blipFill>
          <a:blip r:embed="rId6"/>
          <a:stretch>
            <a:fillRect/>
          </a:stretch>
        </p:blipFill>
        <p:spPr>
          <a:xfrm>
            <a:off x="423002" y="831228"/>
            <a:ext cx="4643775" cy="5808205"/>
          </a:xfrm>
          <a:prstGeom prst="rect">
            <a:avLst/>
          </a:prstGeom>
        </p:spPr>
      </p:pic>
    </p:spTree>
    <p:extLst>
      <p:ext uri="{BB962C8B-B14F-4D97-AF65-F5344CB8AC3E}">
        <p14:creationId xmlns:p14="http://schemas.microsoft.com/office/powerpoint/2010/main" val="3777921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63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A.19: CHB prevalence, treatment uptake, and care uptake in Qld by PHN and SA3, 2022:</a:t>
            </a:r>
          </a:p>
          <a:p>
            <a:pPr algn="l"/>
            <a:r>
              <a:rPr lang="en-US" sz="1400" b="1" i="0" u="none" strike="noStrike" baseline="0" dirty="0">
                <a:solidFill>
                  <a:schemeClr val="tx1"/>
                </a:solidFill>
                <a:effectLst/>
                <a:latin typeface="Roboto Light" panose="02000000000000000000" pitchFamily="2" charset="0"/>
                <a:ea typeface="Roboto Light" panose="02000000000000000000" pitchFamily="2" charset="0"/>
              </a:rPr>
              <a:t>PART 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6505303" y="5808205"/>
            <a:ext cx="5609785" cy="707886"/>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SA3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 SA3s not listed where population was &lt;3000.</a:t>
            </a:r>
            <a:endParaRPr lang="en-AU" sz="800" dirty="0">
              <a:latin typeface="Roboto Light" panose="02000000000000000000" pitchFamily="2" charset="0"/>
              <a:ea typeface="Roboto Light" panose="02000000000000000000" pitchFamily="2" charset="0"/>
            </a:endParaRPr>
          </a:p>
        </p:txBody>
      </p:sp>
      <p:pic>
        <p:nvPicPr>
          <p:cNvPr id="8" name="Picture 7">
            <a:extLst>
              <a:ext uri="{FF2B5EF4-FFF2-40B4-BE49-F238E27FC236}">
                <a16:creationId xmlns:a16="http://schemas.microsoft.com/office/drawing/2014/main" id="{BBC347A8-236F-ADA5-66D3-71AF2ECF8A68}"/>
              </a:ext>
            </a:extLst>
          </p:cNvPr>
          <p:cNvPicPr>
            <a:picLocks noChangeAspect="1"/>
          </p:cNvPicPr>
          <p:nvPr userDrawn="1"/>
        </p:nvPicPr>
        <p:blipFill>
          <a:blip r:embed="rId5"/>
          <a:stretch>
            <a:fillRect/>
          </a:stretch>
        </p:blipFill>
        <p:spPr>
          <a:xfrm>
            <a:off x="283179" y="1049795"/>
            <a:ext cx="4697027" cy="2721182"/>
          </a:xfrm>
          <a:prstGeom prst="rect">
            <a:avLst/>
          </a:prstGeom>
        </p:spPr>
      </p:pic>
      <p:pic>
        <p:nvPicPr>
          <p:cNvPr id="12" name="Picture 11">
            <a:extLst>
              <a:ext uri="{FF2B5EF4-FFF2-40B4-BE49-F238E27FC236}">
                <a16:creationId xmlns:a16="http://schemas.microsoft.com/office/drawing/2014/main" id="{95A7DBCB-2DF2-37E4-55BE-5232D98BA493}"/>
              </a:ext>
            </a:extLst>
          </p:cNvPr>
          <p:cNvPicPr>
            <a:picLocks noChangeAspect="1"/>
          </p:cNvPicPr>
          <p:nvPr userDrawn="1"/>
        </p:nvPicPr>
        <p:blipFill>
          <a:blip r:embed="rId6"/>
          <a:stretch>
            <a:fillRect/>
          </a:stretch>
        </p:blipFill>
        <p:spPr>
          <a:xfrm>
            <a:off x="291888" y="3736141"/>
            <a:ext cx="4697027" cy="2648699"/>
          </a:xfrm>
          <a:prstGeom prst="rect">
            <a:avLst/>
          </a:prstGeom>
        </p:spPr>
      </p:pic>
      <p:pic>
        <p:nvPicPr>
          <p:cNvPr id="15" name="Picture 14">
            <a:extLst>
              <a:ext uri="{FF2B5EF4-FFF2-40B4-BE49-F238E27FC236}">
                <a16:creationId xmlns:a16="http://schemas.microsoft.com/office/drawing/2014/main" id="{2741FAD3-0DE8-116D-BE4F-A878E9772E93}"/>
              </a:ext>
            </a:extLst>
          </p:cNvPr>
          <p:cNvPicPr>
            <a:picLocks noChangeAspect="1"/>
          </p:cNvPicPr>
          <p:nvPr userDrawn="1"/>
        </p:nvPicPr>
        <p:blipFill>
          <a:blip r:embed="rId7"/>
          <a:stretch>
            <a:fillRect/>
          </a:stretch>
        </p:blipFill>
        <p:spPr>
          <a:xfrm>
            <a:off x="5334291" y="1910374"/>
            <a:ext cx="4970417" cy="3205010"/>
          </a:xfrm>
          <a:prstGeom prst="rect">
            <a:avLst/>
          </a:prstGeom>
        </p:spPr>
      </p:pic>
    </p:spTree>
    <p:extLst>
      <p:ext uri="{BB962C8B-B14F-4D97-AF65-F5344CB8AC3E}">
        <p14:creationId xmlns:p14="http://schemas.microsoft.com/office/powerpoint/2010/main" val="42901553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46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A.29: Geographic variation in CHB treatment uptake in Greater Adelaide, by PHN and</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070384"/>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the state of adelaide&#10;&#10;Description automatically generated">
            <a:extLst>
              <a:ext uri="{FF2B5EF4-FFF2-40B4-BE49-F238E27FC236}">
                <a16:creationId xmlns:a16="http://schemas.microsoft.com/office/drawing/2014/main" id="{27261BEF-D5A9-96A5-6410-D917437948C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1343" y="808476"/>
            <a:ext cx="5812448" cy="5909417"/>
          </a:xfrm>
          <a:prstGeom prst="rect">
            <a:avLst/>
          </a:prstGeom>
        </p:spPr>
      </p:pic>
    </p:spTree>
    <p:extLst>
      <p:ext uri="{BB962C8B-B14F-4D97-AF65-F5344CB8AC3E}">
        <p14:creationId xmlns:p14="http://schemas.microsoft.com/office/powerpoint/2010/main" val="32923842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47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A.30: Geographic variation in CHB treatment uptake in SA (other than Greater</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Adelaide), by PHN and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070384"/>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the united states&#10;&#10;Description automatically generated">
            <a:extLst>
              <a:ext uri="{FF2B5EF4-FFF2-40B4-BE49-F238E27FC236}">
                <a16:creationId xmlns:a16="http://schemas.microsoft.com/office/drawing/2014/main" id="{BFC0CF77-066F-3A38-2048-FA66FF42141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3179" y="831228"/>
            <a:ext cx="5712896" cy="5808205"/>
          </a:xfrm>
          <a:prstGeom prst="rect">
            <a:avLst/>
          </a:prstGeom>
        </p:spPr>
      </p:pic>
    </p:spTree>
    <p:extLst>
      <p:ext uri="{BB962C8B-B14F-4D97-AF65-F5344CB8AC3E}">
        <p14:creationId xmlns:p14="http://schemas.microsoft.com/office/powerpoint/2010/main" val="10527258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8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A.20: CHB prevalence, treatment uptake, and care uptake* in SA by PHN and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4822959"/>
            <a:ext cx="2940755" cy="1692771"/>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SA3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 SA3s not listed where population was &lt;3000.</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relating to SA may underestimate monitoring by up to 50% from 2020 onwards due to the provision of services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outside of Medicare.</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document&#10;&#10;Description automatically generated">
            <a:extLst>
              <a:ext uri="{FF2B5EF4-FFF2-40B4-BE49-F238E27FC236}">
                <a16:creationId xmlns:a16="http://schemas.microsoft.com/office/drawing/2014/main" id="{B06BDC42-A07A-99D5-E6F5-C4FB9B3FA56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917" b="14305"/>
          <a:stretch/>
        </p:blipFill>
        <p:spPr>
          <a:xfrm>
            <a:off x="435418" y="615785"/>
            <a:ext cx="4578366" cy="6154932"/>
          </a:xfrm>
          <a:prstGeom prst="rect">
            <a:avLst/>
          </a:prstGeom>
        </p:spPr>
      </p:pic>
    </p:spTree>
    <p:extLst>
      <p:ext uri="{BB962C8B-B14F-4D97-AF65-F5344CB8AC3E}">
        <p14:creationId xmlns:p14="http://schemas.microsoft.com/office/powerpoint/2010/main" val="17057323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49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A.31: Geographic variation in CHB treatment uptake in Tas, by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105139"/>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australia with blue and black spots&#10;&#10;Description automatically generated">
            <a:extLst>
              <a:ext uri="{FF2B5EF4-FFF2-40B4-BE49-F238E27FC236}">
                <a16:creationId xmlns:a16="http://schemas.microsoft.com/office/drawing/2014/main" id="{74315DB1-6EF5-099E-EEDF-0E738A284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9169" y="725204"/>
            <a:ext cx="5836831" cy="5934207"/>
          </a:xfrm>
          <a:prstGeom prst="rect">
            <a:avLst/>
          </a:prstGeom>
        </p:spPr>
      </p:pic>
    </p:spTree>
    <p:extLst>
      <p:ext uri="{BB962C8B-B14F-4D97-AF65-F5344CB8AC3E}">
        <p14:creationId xmlns:p14="http://schemas.microsoft.com/office/powerpoint/2010/main" val="2068573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50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A.21: CHB prevalence, treatment uptake, and care uptake in Tas, by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221674" y="4982029"/>
            <a:ext cx="2940755" cy="156966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SA3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monitoring was &lt;6 and/or people living with CHB was &lt;20.</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SA3s not listed where population was &lt;3000.</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report&#10;&#10;Description automatically generated">
            <a:extLst>
              <a:ext uri="{FF2B5EF4-FFF2-40B4-BE49-F238E27FC236}">
                <a16:creationId xmlns:a16="http://schemas.microsoft.com/office/drawing/2014/main" id="{AA050CD8-E30D-AC6B-9182-DDC9092328F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357" b="18193"/>
          <a:stretch/>
        </p:blipFill>
        <p:spPr>
          <a:xfrm>
            <a:off x="283179" y="923792"/>
            <a:ext cx="6798586" cy="5626199"/>
          </a:xfrm>
          <a:prstGeom prst="rect">
            <a:avLst/>
          </a:prstGeom>
        </p:spPr>
      </p:pic>
    </p:spTree>
    <p:extLst>
      <p:ext uri="{BB962C8B-B14F-4D97-AF65-F5344CB8AC3E}">
        <p14:creationId xmlns:p14="http://schemas.microsoft.com/office/powerpoint/2010/main" val="4280439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A.1: CHB cascade of care, Australia, 2022</a:t>
            </a:r>
            <a:endParaRPr lang="en-AU" sz="1400" b="1" dirty="0">
              <a:solidFill>
                <a:schemeClr val="tx1"/>
              </a:solidFill>
              <a:effectLst/>
              <a:latin typeface="Roboto Light" panose="02000000000000000000" pitchFamily="2" charset="0"/>
              <a:ea typeface="Roboto Light" panose="02000000000000000000" pitchFamily="2" charset="0"/>
            </a:endParaRPr>
          </a:p>
        </p:txBody>
      </p:sp>
      <p:sp>
        <p:nvSpPr>
          <p:cNvPr id="3" name="TextBox 2">
            <a:extLst>
              <a:ext uri="{FF2B5EF4-FFF2-40B4-BE49-F238E27FC236}">
                <a16:creationId xmlns:a16="http://schemas.microsoft.com/office/drawing/2014/main" id="{3F7B28EC-D9E9-357F-B16F-714D84639B86}"/>
              </a:ext>
            </a:extLst>
          </p:cNvPr>
          <p:cNvSpPr txBox="1"/>
          <p:nvPr userDrawn="1"/>
        </p:nvSpPr>
        <p:spPr>
          <a:xfrm>
            <a:off x="9220669" y="5124592"/>
            <a:ext cx="2940755" cy="1323439"/>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*Treatment eligibility based on Australian clinical guidelines, estimated using mathematical modelling</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and ABS population data. Proportion diagnosed estimated using modelling combined with notifications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Treatment and monitoring (viral load test while not receiving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pic>
        <p:nvPicPr>
          <p:cNvPr id="9" name="Picture 8" descr="A screenshot of a screen&#10;&#10;Description automatically generated">
            <a:extLst>
              <a:ext uri="{FF2B5EF4-FFF2-40B4-BE49-F238E27FC236}">
                <a16:creationId xmlns:a16="http://schemas.microsoft.com/office/drawing/2014/main" id="{3F93A57F-10D5-98A1-7ED0-9FC8731D23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6218" y="1357803"/>
            <a:ext cx="8434317" cy="4788976"/>
          </a:xfrm>
          <a:prstGeom prst="rect">
            <a:avLst/>
          </a:prstGeom>
        </p:spPr>
      </p:pic>
    </p:spTree>
    <p:extLst>
      <p:ext uri="{BB962C8B-B14F-4D97-AF65-F5344CB8AC3E}">
        <p14:creationId xmlns:p14="http://schemas.microsoft.com/office/powerpoint/2010/main" val="33992323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51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A.32: Geographic variation in CHB treatment uptake in Greater Melbourne, by PHN</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and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105139"/>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different countries/regions&#10;&#10;Description automatically generated">
            <a:extLst>
              <a:ext uri="{FF2B5EF4-FFF2-40B4-BE49-F238E27FC236}">
                <a16:creationId xmlns:a16="http://schemas.microsoft.com/office/drawing/2014/main" id="{D6621717-84DF-CE71-8951-04834EE83D6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1077" y="928511"/>
            <a:ext cx="5742813" cy="5838621"/>
          </a:xfrm>
          <a:prstGeom prst="rect">
            <a:avLst/>
          </a:prstGeom>
        </p:spPr>
      </p:pic>
    </p:spTree>
    <p:extLst>
      <p:ext uri="{BB962C8B-B14F-4D97-AF65-F5344CB8AC3E}">
        <p14:creationId xmlns:p14="http://schemas.microsoft.com/office/powerpoint/2010/main" val="15325319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52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A.33: Geographic variation in CHB treatment uptake in Vic (other than Greater</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Melbourne), by PHN and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105139"/>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australia with blue and white colors&#10;&#10;Description automatically generated">
            <a:extLst>
              <a:ext uri="{FF2B5EF4-FFF2-40B4-BE49-F238E27FC236}">
                <a16:creationId xmlns:a16="http://schemas.microsoft.com/office/drawing/2014/main" id="{5A70C2D5-53A6-087D-18DA-7EEB120F4D9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3179" y="937309"/>
            <a:ext cx="6489908" cy="5829823"/>
          </a:xfrm>
          <a:prstGeom prst="rect">
            <a:avLst/>
          </a:prstGeom>
        </p:spPr>
      </p:pic>
    </p:spTree>
    <p:extLst>
      <p:ext uri="{BB962C8B-B14F-4D97-AF65-F5344CB8AC3E}">
        <p14:creationId xmlns:p14="http://schemas.microsoft.com/office/powerpoint/2010/main" val="139512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53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A.22: CHB prevalence, treatment uptake, and care uptake in Vic, by PHN and SA3, 2022: </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PART 1</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263005"/>
            <a:ext cx="2940755" cy="1323439"/>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SA3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 SA3s not listed where population was &lt;3000.</a:t>
            </a:r>
            <a:endParaRPr lang="en-AU" sz="800" dirty="0">
              <a:latin typeface="Roboto Light" panose="02000000000000000000" pitchFamily="2" charset="0"/>
              <a:ea typeface="Roboto Light" panose="02000000000000000000" pitchFamily="2" charset="0"/>
            </a:endParaRPr>
          </a:p>
        </p:txBody>
      </p:sp>
      <p:pic>
        <p:nvPicPr>
          <p:cNvPr id="8" name="Picture 7" descr="A sheet of paper with text&#10;&#10;Description automatically generated">
            <a:extLst>
              <a:ext uri="{FF2B5EF4-FFF2-40B4-BE49-F238E27FC236}">
                <a16:creationId xmlns:a16="http://schemas.microsoft.com/office/drawing/2014/main" id="{31D482E3-918C-D372-0930-9B4DA2E8DF2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466" b="59742"/>
          <a:stretch/>
        </p:blipFill>
        <p:spPr>
          <a:xfrm>
            <a:off x="221567" y="847950"/>
            <a:ext cx="4198629" cy="5905585"/>
          </a:xfrm>
          <a:prstGeom prst="rect">
            <a:avLst/>
          </a:prstGeom>
        </p:spPr>
      </p:pic>
      <p:pic>
        <p:nvPicPr>
          <p:cNvPr id="9" name="Picture 8" descr="A sheet of paper with text&#10;&#10;Description automatically generated">
            <a:extLst>
              <a:ext uri="{FF2B5EF4-FFF2-40B4-BE49-F238E27FC236}">
                <a16:creationId xmlns:a16="http://schemas.microsoft.com/office/drawing/2014/main" id="{5832B78A-567A-0B3D-9CDC-D502ECA17A2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0337" b="20295"/>
          <a:stretch/>
        </p:blipFill>
        <p:spPr>
          <a:xfrm>
            <a:off x="4648191" y="815967"/>
            <a:ext cx="4093606" cy="5843444"/>
          </a:xfrm>
          <a:prstGeom prst="rect">
            <a:avLst/>
          </a:prstGeom>
        </p:spPr>
      </p:pic>
    </p:spTree>
    <p:extLst>
      <p:ext uri="{BB962C8B-B14F-4D97-AF65-F5344CB8AC3E}">
        <p14:creationId xmlns:p14="http://schemas.microsoft.com/office/powerpoint/2010/main" val="35031901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61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A.22: CHB prevalence, treatment uptake, and care uptake in Vic, by PHN and SA3, 2022`: </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PART 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263005"/>
            <a:ext cx="2940755" cy="1323439"/>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SA3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 SA3s not listed where population was &lt;3000.</a:t>
            </a:r>
            <a:endParaRPr lang="en-AU" sz="800" dirty="0">
              <a:latin typeface="Roboto Light" panose="02000000000000000000" pitchFamily="2" charset="0"/>
              <a:ea typeface="Roboto Light" panose="02000000000000000000" pitchFamily="2" charset="0"/>
            </a:endParaRPr>
          </a:p>
        </p:txBody>
      </p:sp>
      <p:pic>
        <p:nvPicPr>
          <p:cNvPr id="11" name="Picture 10" descr="A sheet of paper with text&#10;&#10;Description automatically generated">
            <a:extLst>
              <a:ext uri="{FF2B5EF4-FFF2-40B4-BE49-F238E27FC236}">
                <a16:creationId xmlns:a16="http://schemas.microsoft.com/office/drawing/2014/main" id="{9CBA9816-CF28-7CA5-0052-1D87BD3D1B5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79606" b="4776"/>
          <a:stretch/>
        </p:blipFill>
        <p:spPr>
          <a:xfrm>
            <a:off x="372660" y="2182247"/>
            <a:ext cx="4403274" cy="2493505"/>
          </a:xfrm>
          <a:prstGeom prst="rect">
            <a:avLst/>
          </a:prstGeom>
        </p:spPr>
      </p:pic>
      <p:pic>
        <p:nvPicPr>
          <p:cNvPr id="3" name="Picture 2" descr="A sheet of paper with text&#10;&#10;Description automatically generated">
            <a:extLst>
              <a:ext uri="{FF2B5EF4-FFF2-40B4-BE49-F238E27FC236}">
                <a16:creationId xmlns:a16="http://schemas.microsoft.com/office/drawing/2014/main" id="{11422D24-6250-F814-180B-093C9A68EC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466" b="95893"/>
          <a:stretch/>
        </p:blipFill>
        <p:spPr>
          <a:xfrm>
            <a:off x="378228" y="1744082"/>
            <a:ext cx="4397706" cy="421176"/>
          </a:xfrm>
          <a:prstGeom prst="rect">
            <a:avLst/>
          </a:prstGeom>
        </p:spPr>
      </p:pic>
    </p:spTree>
    <p:extLst>
      <p:ext uri="{BB962C8B-B14F-4D97-AF65-F5344CB8AC3E}">
        <p14:creationId xmlns:p14="http://schemas.microsoft.com/office/powerpoint/2010/main" val="2195419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54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A.34: Geographic variation in CHB treatment uptake in Greater Perth,</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by PHN and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105139"/>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the state of perth&#10;&#10;Description automatically generated">
            <a:extLst>
              <a:ext uri="{FF2B5EF4-FFF2-40B4-BE49-F238E27FC236}">
                <a16:creationId xmlns:a16="http://schemas.microsoft.com/office/drawing/2014/main" id="{7659D9CB-321E-7D3D-6AB6-72A12594DAA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3179" y="1048369"/>
            <a:ext cx="5624923" cy="5718764"/>
          </a:xfrm>
          <a:prstGeom prst="rect">
            <a:avLst/>
          </a:prstGeom>
        </p:spPr>
      </p:pic>
    </p:spTree>
    <p:extLst>
      <p:ext uri="{BB962C8B-B14F-4D97-AF65-F5344CB8AC3E}">
        <p14:creationId xmlns:p14="http://schemas.microsoft.com/office/powerpoint/2010/main" val="2798953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55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A.35: Geographic variation in CHB treatment uptake in WA (other than Greater Perth),</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by PHN and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74333" y="5139894"/>
            <a:ext cx="2940755" cy="1446550"/>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Key: Darker shade of blue denotes higher treatment uptake. PHN outlines, names and overall treatment estimates are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denoted in black. Grey areas represent SA3 regions outside the boundary of the PHN, or those with data suppressed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due to low treatment numbers (&lt;6).</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map of the state of australia&#10;&#10;Description automatically generated">
            <a:extLst>
              <a:ext uri="{FF2B5EF4-FFF2-40B4-BE49-F238E27FC236}">
                <a16:creationId xmlns:a16="http://schemas.microsoft.com/office/drawing/2014/main" id="{7FA8A7ED-07C8-928D-CCCD-851CB8C4FD3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7136" t="4491" r="20397" b="-1376"/>
          <a:stretch/>
        </p:blipFill>
        <p:spPr>
          <a:xfrm>
            <a:off x="335510" y="894294"/>
            <a:ext cx="4411935" cy="5996991"/>
          </a:xfrm>
          <a:prstGeom prst="rect">
            <a:avLst/>
          </a:prstGeom>
        </p:spPr>
      </p:pic>
    </p:spTree>
    <p:extLst>
      <p:ext uri="{BB962C8B-B14F-4D97-AF65-F5344CB8AC3E}">
        <p14:creationId xmlns:p14="http://schemas.microsoft.com/office/powerpoint/2010/main" val="22383575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56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A.23: CHB prevalence, treatment uptake, and care uptake in WA by PHN and SA3,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228250"/>
            <a:ext cx="2940755" cy="1323439"/>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 SA3, Statistical Area 3.</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 Treatment data sourced from Medicare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an SA3 of residence recorded in source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Data suppressed where number receiving treatment or care was &lt;6. SA3s not listed where population was &lt;3000.</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computer&#10;&#10;Description automatically generated">
            <a:extLst>
              <a:ext uri="{FF2B5EF4-FFF2-40B4-BE49-F238E27FC236}">
                <a16:creationId xmlns:a16="http://schemas.microsoft.com/office/drawing/2014/main" id="{877CA9ED-700D-0D1F-4BF3-914A6C73214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778" b="40848"/>
          <a:stretch/>
        </p:blipFill>
        <p:spPr>
          <a:xfrm>
            <a:off x="152779" y="839221"/>
            <a:ext cx="5114716" cy="5552053"/>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B70B2F0D-C2E9-0E0A-B099-B5CFDE4AB62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8130" b="8333"/>
          <a:stretch/>
        </p:blipFill>
        <p:spPr>
          <a:xfrm>
            <a:off x="5273656" y="1889015"/>
            <a:ext cx="4876998" cy="3149335"/>
          </a:xfrm>
          <a:prstGeom prst="rect">
            <a:avLst/>
          </a:prstGeom>
        </p:spPr>
      </p:pic>
    </p:spTree>
    <p:extLst>
      <p:ext uri="{BB962C8B-B14F-4D97-AF65-F5344CB8AC3E}">
        <p14:creationId xmlns:p14="http://schemas.microsoft.com/office/powerpoint/2010/main" val="11590259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Disclaim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E53F62-6D8D-CC4F-9CCE-699BDF0ABD0A}"/>
              </a:ext>
            </a:extLst>
          </p:cNvPr>
          <p:cNvSpPr/>
          <p:nvPr userDrawn="1"/>
        </p:nvSpPr>
        <p:spPr>
          <a:xfrm>
            <a:off x="0" y="1"/>
            <a:ext cx="12192000" cy="6858000"/>
          </a:xfrm>
          <a:prstGeom prst="rect">
            <a:avLst/>
          </a:prstGeom>
          <a:solidFill>
            <a:srgbClr val="91C5EA">
              <a:alpha val="282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76E3B1F-8460-BD85-8990-0869E3219395}"/>
              </a:ext>
            </a:extLst>
          </p:cNvPr>
          <p:cNvSpPr txBox="1"/>
          <p:nvPr userDrawn="1"/>
        </p:nvSpPr>
        <p:spPr>
          <a:xfrm>
            <a:off x="7332293" y="6548005"/>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8" name="TextBox 7">
            <a:extLst>
              <a:ext uri="{FF2B5EF4-FFF2-40B4-BE49-F238E27FC236}">
                <a16:creationId xmlns:a16="http://schemas.microsoft.com/office/drawing/2014/main" id="{87FF0368-DF1E-CC4D-93D2-33D46FEC2C56}"/>
              </a:ext>
            </a:extLst>
          </p:cNvPr>
          <p:cNvSpPr txBox="1"/>
          <p:nvPr userDrawn="1"/>
        </p:nvSpPr>
        <p:spPr>
          <a:xfrm>
            <a:off x="1732697" y="2367171"/>
            <a:ext cx="872660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4400">
                <a:effectLst/>
                <a:latin typeface="Roboto Light" panose="02000000000000000000" pitchFamily="2" charset="0"/>
              </a:rPr>
              <a:t>Viral Hepatitis Serology Testing Trends</a:t>
            </a:r>
          </a:p>
        </p:txBody>
      </p:sp>
      <p:pic>
        <p:nvPicPr>
          <p:cNvPr id="10" name="Picture 9" descr="A picture containing umbrella, sketch, accessory, design&#10;&#10;Description automatically generated">
            <a:extLst>
              <a:ext uri="{FF2B5EF4-FFF2-40B4-BE49-F238E27FC236}">
                <a16:creationId xmlns:a16="http://schemas.microsoft.com/office/drawing/2014/main" id="{41031A0D-B898-2112-0EDE-7B0FA94D2A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pic>
        <p:nvPicPr>
          <p:cNvPr id="5" name="Picture 4" descr="A close-up of a logo&#10;&#10;Description automatically generated with low confidence">
            <a:extLst>
              <a:ext uri="{FF2B5EF4-FFF2-40B4-BE49-F238E27FC236}">
                <a16:creationId xmlns:a16="http://schemas.microsoft.com/office/drawing/2014/main" id="{8D4ACEFB-9790-7FB8-FEA7-BA34E307E6CA}"/>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93646" y="6325374"/>
            <a:ext cx="1929562" cy="471620"/>
          </a:xfrm>
          <a:prstGeom prst="rect">
            <a:avLst/>
          </a:prstGeom>
        </p:spPr>
      </p:pic>
      <p:pic>
        <p:nvPicPr>
          <p:cNvPr id="7" name="Picture 6" descr="A picture containing font, graphics, logo, graphic design&#10;&#10;Description automatically generated">
            <a:extLst>
              <a:ext uri="{FF2B5EF4-FFF2-40B4-BE49-F238E27FC236}">
                <a16:creationId xmlns:a16="http://schemas.microsoft.com/office/drawing/2014/main" id="{9C325183-AE64-07F7-A84C-5C0DA9B5CF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6336" y="6346950"/>
            <a:ext cx="952868" cy="402110"/>
          </a:xfrm>
          <a:prstGeom prst="rect">
            <a:avLst/>
          </a:prstGeom>
        </p:spPr>
      </p:pic>
    </p:spTree>
    <p:extLst>
      <p:ext uri="{BB962C8B-B14F-4D97-AF65-F5344CB8AC3E}">
        <p14:creationId xmlns:p14="http://schemas.microsoft.com/office/powerpoint/2010/main" val="3942212301"/>
      </p:ext>
    </p:extLst>
  </p:cSld>
  <p:clrMapOvr>
    <a:masterClrMapping/>
  </p:clrMapOvr>
  <p:extLst>
    <p:ext uri="{DCECCB84-F9BA-43D5-87BE-67443E8EF086}">
      <p15:sldGuideLst xmlns:p15="http://schemas.microsoft.com/office/powerpoint/2012/main">
        <p15:guide id="1" orient="horz" pos="2160">
          <p15:clr>
            <a:srgbClr val="FBAE40"/>
          </p15:clr>
        </p15:guide>
        <p15:guide id="2" pos="170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58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B.1: Number of hepatitis serology test items (bars) and proportional change from</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previous year (labels), by year, 2013–2023</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251245" y="6219562"/>
            <a:ext cx="2940755" cy="215444"/>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Testing data sourced from Medicare statistics.</a:t>
            </a:r>
            <a:endParaRPr lang="en-AU" sz="800" dirty="0">
              <a:latin typeface="Roboto Light" panose="02000000000000000000" pitchFamily="2" charset="0"/>
              <a:ea typeface="Roboto Light" panose="02000000000000000000" pitchFamily="2" charset="0"/>
            </a:endParaRPr>
          </a:p>
        </p:txBody>
      </p:sp>
      <p:pic>
        <p:nvPicPr>
          <p:cNvPr id="8" name="Picture 7" descr="A graph with purple bars&#10;&#10;Description automatically generated">
            <a:extLst>
              <a:ext uri="{FF2B5EF4-FFF2-40B4-BE49-F238E27FC236}">
                <a16:creationId xmlns:a16="http://schemas.microsoft.com/office/drawing/2014/main" id="{97BCB444-D91C-2265-38FF-37A4EB4934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9101" y="1049795"/>
            <a:ext cx="7247751" cy="5419266"/>
          </a:xfrm>
          <a:prstGeom prst="rect">
            <a:avLst/>
          </a:prstGeom>
        </p:spPr>
      </p:pic>
    </p:spTree>
    <p:extLst>
      <p:ext uri="{BB962C8B-B14F-4D97-AF65-F5344CB8AC3E}">
        <p14:creationId xmlns:p14="http://schemas.microsoft.com/office/powerpoint/2010/main" val="9378452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57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B.2: Rate of hepatitis serology items per 1,000 population, by state/territory and year,</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2019–2023 (labels show total proportional change between 2019 and 2023)</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932159"/>
            <a:ext cx="2940755" cy="584775"/>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Testing data sourced from Medicare statistics. Population denominator sourced from ABS Estimated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Resident Population.</a:t>
            </a:r>
            <a:endParaRPr lang="en-AU" sz="800" dirty="0">
              <a:latin typeface="Roboto Light" panose="02000000000000000000" pitchFamily="2" charset="0"/>
              <a:ea typeface="Roboto Light" panose="02000000000000000000" pitchFamily="2" charset="0"/>
            </a:endParaRPr>
          </a:p>
        </p:txBody>
      </p:sp>
      <p:pic>
        <p:nvPicPr>
          <p:cNvPr id="9" name="Picture 8">
            <a:extLst>
              <a:ext uri="{FF2B5EF4-FFF2-40B4-BE49-F238E27FC236}">
                <a16:creationId xmlns:a16="http://schemas.microsoft.com/office/drawing/2014/main" id="{CD1A26FD-BA1A-0057-1B14-511B565B78E5}"/>
              </a:ext>
            </a:extLst>
          </p:cNvPr>
          <p:cNvPicPr>
            <a:picLocks noChangeAspect="1"/>
          </p:cNvPicPr>
          <p:nvPr userDrawn="1"/>
        </p:nvPicPr>
        <p:blipFill>
          <a:blip r:embed="rId5"/>
          <a:stretch>
            <a:fillRect/>
          </a:stretch>
        </p:blipFill>
        <p:spPr>
          <a:xfrm>
            <a:off x="20856" y="1206424"/>
            <a:ext cx="9008488" cy="5188635"/>
          </a:xfrm>
          <a:prstGeom prst="rect">
            <a:avLst/>
          </a:prstGeom>
        </p:spPr>
      </p:pic>
    </p:spTree>
    <p:extLst>
      <p:ext uri="{BB962C8B-B14F-4D97-AF65-F5344CB8AC3E}">
        <p14:creationId xmlns:p14="http://schemas.microsoft.com/office/powerpoint/2010/main" val="2278356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A.2: Progress made towards 2022 National Hepatitis B Strategy targets for diagnosis,</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care and treatment, 2018–2022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533665"/>
            <a:ext cx="2940755" cy="95410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*Monitoring is represented by a viral load test while not receiving treatment. Targets presume trends in population</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living with CHB and change in indicators over time remain stable. See National Surveillance for Hepatitis B Indicators</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Report 20225 for more information about the assumptions and projections used.</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report&#10;&#10;Description automatically generated">
            <a:extLst>
              <a:ext uri="{FF2B5EF4-FFF2-40B4-BE49-F238E27FC236}">
                <a16:creationId xmlns:a16="http://schemas.microsoft.com/office/drawing/2014/main" id="{75C8172A-C616-4190-E5F9-3D103C0B45F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003" b="44101"/>
          <a:stretch/>
        </p:blipFill>
        <p:spPr>
          <a:xfrm>
            <a:off x="497958" y="1946305"/>
            <a:ext cx="9896654" cy="2965390"/>
          </a:xfrm>
          <a:prstGeom prst="rect">
            <a:avLst/>
          </a:prstGeom>
        </p:spPr>
      </p:pic>
    </p:spTree>
    <p:extLst>
      <p:ext uri="{BB962C8B-B14F-4D97-AF65-F5344CB8AC3E}">
        <p14:creationId xmlns:p14="http://schemas.microsoft.com/office/powerpoint/2010/main" val="1945573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Disclaim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E53F62-6D8D-CC4F-9CCE-699BDF0ABD0A}"/>
              </a:ext>
            </a:extLst>
          </p:cNvPr>
          <p:cNvSpPr/>
          <p:nvPr userDrawn="1"/>
        </p:nvSpPr>
        <p:spPr>
          <a:xfrm>
            <a:off x="0" y="1"/>
            <a:ext cx="12192000" cy="6858000"/>
          </a:xfrm>
          <a:prstGeom prst="rect">
            <a:avLst/>
          </a:prstGeom>
          <a:solidFill>
            <a:srgbClr val="91C5EA">
              <a:alpha val="2823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76E3B1F-8460-BD85-8990-0869E3219395}"/>
              </a:ext>
            </a:extLst>
          </p:cNvPr>
          <p:cNvSpPr txBox="1"/>
          <p:nvPr userDrawn="1"/>
        </p:nvSpPr>
        <p:spPr>
          <a:xfrm>
            <a:off x="7332293" y="6548005"/>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8" name="TextBox 7">
            <a:extLst>
              <a:ext uri="{FF2B5EF4-FFF2-40B4-BE49-F238E27FC236}">
                <a16:creationId xmlns:a16="http://schemas.microsoft.com/office/drawing/2014/main" id="{87FF0368-DF1E-CC4D-93D2-33D46FEC2C56}"/>
              </a:ext>
            </a:extLst>
          </p:cNvPr>
          <p:cNvSpPr txBox="1"/>
          <p:nvPr userDrawn="1"/>
        </p:nvSpPr>
        <p:spPr>
          <a:xfrm>
            <a:off x="1732697" y="2367171"/>
            <a:ext cx="872660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4400" dirty="0">
                <a:effectLst/>
                <a:latin typeface="Roboto Light" panose="02000000000000000000" pitchFamily="2" charset="0"/>
              </a:rPr>
              <a:t>Liver Cancer</a:t>
            </a:r>
          </a:p>
        </p:txBody>
      </p:sp>
      <p:pic>
        <p:nvPicPr>
          <p:cNvPr id="10" name="Picture 9" descr="A picture containing umbrella, sketch, accessory, design&#10;&#10;Description automatically generated">
            <a:extLst>
              <a:ext uri="{FF2B5EF4-FFF2-40B4-BE49-F238E27FC236}">
                <a16:creationId xmlns:a16="http://schemas.microsoft.com/office/drawing/2014/main" id="{41031A0D-B898-2112-0EDE-7B0FA94D2A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pic>
        <p:nvPicPr>
          <p:cNvPr id="5" name="Picture 4" descr="A close-up of a logo&#10;&#10;Description automatically generated with low confidence">
            <a:extLst>
              <a:ext uri="{FF2B5EF4-FFF2-40B4-BE49-F238E27FC236}">
                <a16:creationId xmlns:a16="http://schemas.microsoft.com/office/drawing/2014/main" id="{8D4ACEFB-9790-7FB8-FEA7-BA34E307E6CA}"/>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193646" y="6325374"/>
            <a:ext cx="1929562" cy="471620"/>
          </a:xfrm>
          <a:prstGeom prst="rect">
            <a:avLst/>
          </a:prstGeom>
        </p:spPr>
      </p:pic>
      <p:pic>
        <p:nvPicPr>
          <p:cNvPr id="7" name="Picture 6" descr="A picture containing font, graphics, logo, graphic design&#10;&#10;Description automatically generated">
            <a:extLst>
              <a:ext uri="{FF2B5EF4-FFF2-40B4-BE49-F238E27FC236}">
                <a16:creationId xmlns:a16="http://schemas.microsoft.com/office/drawing/2014/main" id="{9C325183-AE64-07F7-A84C-5C0DA9B5CF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6336" y="6346950"/>
            <a:ext cx="952868" cy="402110"/>
          </a:xfrm>
          <a:prstGeom prst="rect">
            <a:avLst/>
          </a:prstGeom>
        </p:spPr>
      </p:pic>
    </p:spTree>
    <p:extLst>
      <p:ext uri="{BB962C8B-B14F-4D97-AF65-F5344CB8AC3E}">
        <p14:creationId xmlns:p14="http://schemas.microsoft.com/office/powerpoint/2010/main" val="306068806"/>
      </p:ext>
    </p:extLst>
  </p:cSld>
  <p:clrMapOvr>
    <a:masterClrMapping/>
  </p:clrMapOvr>
  <p:extLst>
    <p:ext uri="{DCECCB84-F9BA-43D5-87BE-67443E8EF086}">
      <p15:sldGuideLst xmlns:p15="http://schemas.microsoft.com/office/powerpoint/2012/main">
        <p15:guide id="1" orient="horz" pos="2160">
          <p15:clr>
            <a:srgbClr val="FBAE40"/>
          </p15:clr>
        </p15:guide>
        <p15:guide id="2" pos="1708">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59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C.1: Proportion of SA2s within a PHN where the rate of liver cancer was above the</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Australian average, 2012–2016</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932159"/>
            <a:ext cx="2940755" cy="461665"/>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PHN, Primary Health Network. SA2, Statistical Area 2.</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Modelled estimates based on cancer registry records, produced for the Australian Cancer Atlas.</a:t>
            </a:r>
            <a:endParaRPr lang="en-AU" sz="800" dirty="0">
              <a:latin typeface="Roboto Light" panose="02000000000000000000" pitchFamily="2" charset="0"/>
              <a:ea typeface="Roboto Light" panose="02000000000000000000" pitchFamily="2" charset="0"/>
            </a:endParaRPr>
          </a:p>
        </p:txBody>
      </p:sp>
      <p:pic>
        <p:nvPicPr>
          <p:cNvPr id="9" name="Picture 8" descr="A screenshot of a computer&#10;&#10;Description automatically generated">
            <a:extLst>
              <a:ext uri="{FF2B5EF4-FFF2-40B4-BE49-F238E27FC236}">
                <a16:creationId xmlns:a16="http://schemas.microsoft.com/office/drawing/2014/main" id="{015E15CD-D160-F634-5C79-6687F05B2D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87708" y="886065"/>
            <a:ext cx="5144262" cy="5971935"/>
          </a:xfrm>
          <a:prstGeom prst="rect">
            <a:avLst/>
          </a:prstGeom>
        </p:spPr>
      </p:pic>
    </p:spTree>
    <p:extLst>
      <p:ext uri="{BB962C8B-B14F-4D97-AF65-F5344CB8AC3E}">
        <p14:creationId xmlns:p14="http://schemas.microsoft.com/office/powerpoint/2010/main" val="17784998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60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523220"/>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C.1: Heat map of liver cancer incidence during 2012–2016 and related factors in</a:t>
            </a:r>
          </a:p>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Australia, by PHN</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8992687" y="4454831"/>
            <a:ext cx="2940755" cy="2062103"/>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CHC, chronic hepatitis C. PHN, Primary Health Network. SA2,</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Statistical Area 2.</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Legend: Green denotes lowest proportion, relative prevalence, or rate; with a </a:t>
            </a:r>
            <a:r>
              <a:rPr lang="en-US" sz="800" b="0" i="0" u="none" strike="noStrike" baseline="0" dirty="0" err="1">
                <a:solidFill>
                  <a:srgbClr val="000000"/>
                </a:solidFill>
                <a:latin typeface="Roboto Light" panose="02000000000000000000" pitchFamily="2" charset="0"/>
                <a:ea typeface="Roboto Light" panose="02000000000000000000" pitchFamily="2" charset="0"/>
              </a:rPr>
              <a:t>colour</a:t>
            </a:r>
            <a:r>
              <a:rPr lang="en-US" sz="800" b="0" i="0" u="none" strike="noStrike" baseline="0" dirty="0">
                <a:solidFill>
                  <a:srgbClr val="000000"/>
                </a:solidFill>
                <a:latin typeface="Roboto Light" panose="02000000000000000000" pitchFamily="2" charset="0"/>
                <a:ea typeface="Roboto Light" panose="02000000000000000000" pitchFamily="2" charset="0"/>
              </a:rPr>
              <a:t> gradient through to red denoting</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highest proportion, relative prevalence, or rate.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Cancer data based on modelled estimates from the Australian Cancer Atlas. CHB prevalence variation</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based on mathematical modelling incorporating population-specific prevalence and ABS population data.23 CHC</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prevalence variation based on published national estimates and notifications distribution. Smoking, obesity and alcohol</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use sourced from the Social Health Atlas produced by the Public Health Information Data Unit, and represent modelled</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estimates for 2018–2019, the most recent period available.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 Western Queensland data not available due to low numbers.</a:t>
            </a:r>
            <a:endParaRPr lang="en-AU" sz="800" dirty="0">
              <a:latin typeface="Roboto Light" panose="02000000000000000000" pitchFamily="2" charset="0"/>
              <a:ea typeface="Roboto Light" panose="02000000000000000000" pitchFamily="2" charset="0"/>
            </a:endParaRPr>
          </a:p>
        </p:txBody>
      </p:sp>
      <p:pic>
        <p:nvPicPr>
          <p:cNvPr id="8" name="Picture 7" descr="A screen shot of a chart&#10;&#10;Description automatically generated">
            <a:extLst>
              <a:ext uri="{FF2B5EF4-FFF2-40B4-BE49-F238E27FC236}">
                <a16:creationId xmlns:a16="http://schemas.microsoft.com/office/drawing/2014/main" id="{451E8BBA-D403-2CAA-9743-8EB43374D0A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333" b="44537"/>
          <a:stretch/>
        </p:blipFill>
        <p:spPr>
          <a:xfrm>
            <a:off x="440045" y="1049795"/>
            <a:ext cx="4182358" cy="5274805"/>
          </a:xfrm>
          <a:prstGeom prst="rect">
            <a:avLst/>
          </a:prstGeom>
        </p:spPr>
      </p:pic>
      <p:pic>
        <p:nvPicPr>
          <p:cNvPr id="9" name="Picture 8" descr="A screen shot of a chart&#10;&#10;Description automatically generated">
            <a:extLst>
              <a:ext uri="{FF2B5EF4-FFF2-40B4-BE49-F238E27FC236}">
                <a16:creationId xmlns:a16="http://schemas.microsoft.com/office/drawing/2014/main" id="{284DCF10-3DE3-BD41-E650-EFB4A78F31D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4707" b="11667"/>
          <a:stretch/>
        </p:blipFill>
        <p:spPr>
          <a:xfrm>
            <a:off x="4842425" y="1357803"/>
            <a:ext cx="3930239" cy="3197355"/>
          </a:xfrm>
          <a:prstGeom prst="rect">
            <a:avLst/>
          </a:prstGeom>
        </p:spPr>
      </p:pic>
    </p:spTree>
    <p:extLst>
      <p:ext uri="{BB962C8B-B14F-4D97-AF65-F5344CB8AC3E}">
        <p14:creationId xmlns:p14="http://schemas.microsoft.com/office/powerpoint/2010/main" val="197558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Table A.3: Estimated prevalence of CHB, by state and territory,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197786" y="5533665"/>
            <a:ext cx="2940755" cy="954107"/>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and ABS population data.</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Totals may not add up due to inclusion of people without a state/territory of residence recorded in source data.</a:t>
            </a:r>
            <a:endParaRPr lang="en-AU" sz="800" dirty="0">
              <a:latin typeface="Roboto Light" panose="02000000000000000000" pitchFamily="2" charset="0"/>
              <a:ea typeface="Roboto Light" panose="02000000000000000000" pitchFamily="2" charset="0"/>
            </a:endParaRPr>
          </a:p>
        </p:txBody>
      </p:sp>
      <p:pic>
        <p:nvPicPr>
          <p:cNvPr id="8" name="Picture 7" descr="A screenshot of a data&#10;&#10;Description automatically generated">
            <a:extLst>
              <a:ext uri="{FF2B5EF4-FFF2-40B4-BE49-F238E27FC236}">
                <a16:creationId xmlns:a16="http://schemas.microsoft.com/office/drawing/2014/main" id="{3BC33298-FC7A-C1DE-8F57-A18609F3280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513" b="21556"/>
          <a:stretch/>
        </p:blipFill>
        <p:spPr>
          <a:xfrm>
            <a:off x="283179" y="1357803"/>
            <a:ext cx="8587356" cy="3996870"/>
          </a:xfrm>
          <a:prstGeom prst="rect">
            <a:avLst/>
          </a:prstGeom>
        </p:spPr>
      </p:pic>
    </p:spTree>
    <p:extLst>
      <p:ext uri="{BB962C8B-B14F-4D97-AF65-F5344CB8AC3E}">
        <p14:creationId xmlns:p14="http://schemas.microsoft.com/office/powerpoint/2010/main" val="209754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3">
    <p:spTree>
      <p:nvGrpSpPr>
        <p:cNvPr id="1" name=""/>
        <p:cNvGrpSpPr/>
        <p:nvPr/>
      </p:nvGrpSpPr>
      <p:grpSpPr>
        <a:xfrm>
          <a:off x="0" y="0"/>
          <a:ext cx="0" cy="0"/>
          <a:chOff x="0" y="0"/>
          <a:chExt cx="0" cy="0"/>
        </a:xfrm>
      </p:grpSpPr>
      <p:pic>
        <p:nvPicPr>
          <p:cNvPr id="5" name="Picture 4" descr="A picture containing umbrella, sketch, accessory, design&#10;&#10;Description automatically generated">
            <a:extLst>
              <a:ext uri="{FF2B5EF4-FFF2-40B4-BE49-F238E27FC236}">
                <a16:creationId xmlns:a16="http://schemas.microsoft.com/office/drawing/2014/main" id="{496059B8-8E82-D041-5365-8BDB5A67AE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692"/>
          <a:stretch/>
        </p:blipFill>
        <p:spPr>
          <a:xfrm>
            <a:off x="0" y="0"/>
            <a:ext cx="12192000" cy="1049795"/>
          </a:xfrm>
          <a:prstGeom prst="rect">
            <a:avLst/>
          </a:prstGeom>
        </p:spPr>
      </p:pic>
      <p:sp>
        <p:nvSpPr>
          <p:cNvPr id="6" name="TextBox 5">
            <a:extLst>
              <a:ext uri="{FF2B5EF4-FFF2-40B4-BE49-F238E27FC236}">
                <a16:creationId xmlns:a16="http://schemas.microsoft.com/office/drawing/2014/main" id="{0EE81BF0-6452-3E8A-43DA-DB4E0FB97BDE}"/>
              </a:ext>
            </a:extLst>
          </p:cNvPr>
          <p:cNvSpPr txBox="1"/>
          <p:nvPr userDrawn="1"/>
        </p:nvSpPr>
        <p:spPr>
          <a:xfrm>
            <a:off x="7444556" y="6551689"/>
            <a:ext cx="4670532" cy="215444"/>
          </a:xfrm>
          <a:prstGeom prst="rect">
            <a:avLst/>
          </a:prstGeom>
          <a:noFill/>
        </p:spPr>
        <p:txBody>
          <a:bodyPr wrap="square">
            <a:spAutoFit/>
          </a:bodyPr>
          <a:lstStyle/>
          <a:p>
            <a:pPr algn="r"/>
            <a:r>
              <a:rPr lang="en-AU" sz="800" dirty="0">
                <a:solidFill>
                  <a:schemeClr val="tx1">
                    <a:lumMod val="50000"/>
                    <a:lumOff val="50000"/>
                  </a:schemeClr>
                </a:solidFill>
                <a:latin typeface="Roboto Light" panose="02000000000000000000" pitchFamily="2" charset="0"/>
              </a:rPr>
              <a:t>© WHO Collaborating Centre Epidemiology, The Doherty Institute &amp; ASHM, Australia, [</a:t>
            </a:r>
            <a:r>
              <a:rPr lang="en-AU" sz="800" kern="1200" dirty="0">
                <a:solidFill>
                  <a:schemeClr val="tx1">
                    <a:lumMod val="50000"/>
                    <a:lumOff val="50000"/>
                  </a:schemeClr>
                </a:solidFill>
                <a:latin typeface="Roboto Light" panose="02000000000000000000" pitchFamily="2" charset="0"/>
                <a:ea typeface="+mn-ea"/>
                <a:cs typeface="+mn-cs"/>
              </a:rPr>
              <a:t>June 2024</a:t>
            </a:r>
            <a:r>
              <a:rPr lang="en-AU" sz="800" dirty="0">
                <a:solidFill>
                  <a:schemeClr val="tx1">
                    <a:lumMod val="50000"/>
                    <a:lumOff val="50000"/>
                  </a:schemeClr>
                </a:solidFill>
                <a:latin typeface="Roboto Light" panose="02000000000000000000" pitchFamily="2" charset="0"/>
              </a:rPr>
              <a:t>]</a:t>
            </a:r>
          </a:p>
        </p:txBody>
      </p:sp>
      <p:sp>
        <p:nvSpPr>
          <p:cNvPr id="10" name="TextBox 9">
            <a:extLst>
              <a:ext uri="{FF2B5EF4-FFF2-40B4-BE49-F238E27FC236}">
                <a16:creationId xmlns:a16="http://schemas.microsoft.com/office/drawing/2014/main" id="{C26574F4-55CD-D534-5FF5-192CC3947222}"/>
              </a:ext>
            </a:extLst>
          </p:cNvPr>
          <p:cNvSpPr txBox="1"/>
          <p:nvPr userDrawn="1"/>
        </p:nvSpPr>
        <p:spPr>
          <a:xfrm>
            <a:off x="283179" y="308008"/>
            <a:ext cx="8587356" cy="307777"/>
          </a:xfrm>
          <a:prstGeom prst="rect">
            <a:avLst/>
          </a:prstGeom>
          <a:noFill/>
        </p:spPr>
        <p:txBody>
          <a:bodyPr wrap="square" rtlCol="0">
            <a:spAutoFit/>
          </a:bodyPr>
          <a:lstStyle/>
          <a:p>
            <a:pPr algn="l"/>
            <a:r>
              <a:rPr lang="en-US" sz="1400" b="1" i="0" u="none" strike="noStrike" baseline="0" dirty="0">
                <a:solidFill>
                  <a:schemeClr val="tx1"/>
                </a:solidFill>
                <a:latin typeface="Roboto Light" panose="02000000000000000000" pitchFamily="2" charset="0"/>
                <a:ea typeface="Roboto Light" panose="02000000000000000000" pitchFamily="2" charset="0"/>
              </a:rPr>
              <a:t>Figure A.2: Estimated prevalence of CHB by PHN, 2022</a:t>
            </a:r>
            <a:endParaRPr lang="en-AU" sz="1400" b="1" dirty="0">
              <a:solidFill>
                <a:schemeClr val="tx1"/>
              </a:solidFill>
              <a:effectLst/>
              <a:latin typeface="Roboto Light" panose="02000000000000000000" pitchFamily="2" charset="0"/>
              <a:ea typeface="Roboto Light" panose="02000000000000000000" pitchFamily="2" charset="0"/>
            </a:endParaRPr>
          </a:p>
        </p:txBody>
      </p:sp>
      <p:pic>
        <p:nvPicPr>
          <p:cNvPr id="2" name="Picture 1" descr="A close-up of a logo&#10;&#10;Description automatically generated with low confidence">
            <a:extLst>
              <a:ext uri="{FF2B5EF4-FFF2-40B4-BE49-F238E27FC236}">
                <a16:creationId xmlns:a16="http://schemas.microsoft.com/office/drawing/2014/main" id="{8C885FE6-5EF6-8FFC-F5E0-4EBB4EB8DD3E}"/>
              </a:ext>
            </a:extLst>
          </p:cNvPr>
          <p:cNvPicPr>
            <a:picLocks noChangeAspect="1"/>
          </p:cNvPicPr>
          <p:nvPr userDrawn="1"/>
        </p:nvPicPr>
        <p:blipFill>
          <a:blip r:embed="rId3"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10262438" y="1153900"/>
            <a:ext cx="1929562" cy="471620"/>
          </a:xfrm>
          <a:prstGeom prst="rect">
            <a:avLst/>
          </a:prstGeom>
        </p:spPr>
      </p:pic>
      <p:pic>
        <p:nvPicPr>
          <p:cNvPr id="4" name="Picture 3" descr="A picture containing font, graphics, logo, graphic design&#10;&#10;Description automatically generated">
            <a:extLst>
              <a:ext uri="{FF2B5EF4-FFF2-40B4-BE49-F238E27FC236}">
                <a16:creationId xmlns:a16="http://schemas.microsoft.com/office/drawing/2014/main" id="{93AB2B77-E6A4-9A5C-93E6-DD033DD7B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97786" y="1188655"/>
            <a:ext cx="952868" cy="402110"/>
          </a:xfrm>
          <a:prstGeom prst="rect">
            <a:avLst/>
          </a:prstGeom>
        </p:spPr>
      </p:pic>
      <p:sp>
        <p:nvSpPr>
          <p:cNvPr id="7" name="TextBox 6">
            <a:extLst>
              <a:ext uri="{FF2B5EF4-FFF2-40B4-BE49-F238E27FC236}">
                <a16:creationId xmlns:a16="http://schemas.microsoft.com/office/drawing/2014/main" id="{8958AD7D-6FBA-386D-24E1-B9FEA9683708}"/>
              </a:ext>
            </a:extLst>
          </p:cNvPr>
          <p:cNvSpPr txBox="1"/>
          <p:nvPr userDrawn="1"/>
        </p:nvSpPr>
        <p:spPr>
          <a:xfrm>
            <a:off x="9251245" y="5704100"/>
            <a:ext cx="2940755" cy="707886"/>
          </a:xfrm>
          <a:prstGeom prst="rect">
            <a:avLst/>
          </a:prstGeom>
          <a:noFill/>
        </p:spPr>
        <p:txBody>
          <a:bodyPr wrap="square">
            <a:spAutoFit/>
          </a:bodyPr>
          <a:lstStyle/>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ABS, Australian Bureau of Statistics. CHB, chronic hepatitis B. PHN, Primary Health Network.</a:t>
            </a:r>
          </a:p>
          <a:p>
            <a:pPr algn="l"/>
            <a:r>
              <a:rPr lang="en-US" sz="800" b="0" i="0" u="none" strike="noStrike" baseline="0" dirty="0">
                <a:solidFill>
                  <a:srgbClr val="000000"/>
                </a:solidFill>
                <a:latin typeface="Roboto Light" panose="02000000000000000000" pitchFamily="2" charset="0"/>
                <a:ea typeface="Roboto Light" panose="02000000000000000000" pitchFamily="2" charset="0"/>
              </a:rPr>
              <a:t>Data source: CHB prevalence estimates based on mathematical modelling incorporating population-specific prevalence and ABS population data.</a:t>
            </a:r>
            <a:endParaRPr lang="en-AU" sz="800" dirty="0">
              <a:latin typeface="Roboto Light" panose="02000000000000000000" pitchFamily="2" charset="0"/>
              <a:ea typeface="Roboto Light" panose="02000000000000000000" pitchFamily="2" charset="0"/>
            </a:endParaRPr>
          </a:p>
        </p:txBody>
      </p:sp>
      <p:pic>
        <p:nvPicPr>
          <p:cNvPr id="8" name="Picture 7" descr="A screen shot of a graph&#10;&#10;Description automatically generated">
            <a:extLst>
              <a:ext uri="{FF2B5EF4-FFF2-40B4-BE49-F238E27FC236}">
                <a16:creationId xmlns:a16="http://schemas.microsoft.com/office/drawing/2014/main" id="{C9B1F3A9-7B3F-3B9C-844C-94948777E92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2992" y="730555"/>
            <a:ext cx="4104453" cy="6127445"/>
          </a:xfrm>
          <a:prstGeom prst="rect">
            <a:avLst/>
          </a:prstGeom>
        </p:spPr>
      </p:pic>
    </p:spTree>
    <p:extLst>
      <p:ext uri="{BB962C8B-B14F-4D97-AF65-F5344CB8AC3E}">
        <p14:creationId xmlns:p14="http://schemas.microsoft.com/office/powerpoint/2010/main" val="288184748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2" r:id="rId3"/>
    <p:sldLayoutId id="2147483735" r:id="rId4"/>
    <p:sldLayoutId id="2147483695"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 id="2147483793" r:id="rId32"/>
    <p:sldLayoutId id="2147483794" r:id="rId33"/>
    <p:sldLayoutId id="2147483795" r:id="rId34"/>
    <p:sldLayoutId id="2147483796" r:id="rId35"/>
    <p:sldLayoutId id="2147483797" r:id="rId36"/>
    <p:sldLayoutId id="2147483798" r:id="rId37"/>
    <p:sldLayoutId id="2147483799" r:id="rId38"/>
    <p:sldLayoutId id="2147483800" r:id="rId39"/>
    <p:sldLayoutId id="2147483801" r:id="rId40"/>
    <p:sldLayoutId id="2147483808" r:id="rId41"/>
    <p:sldLayoutId id="2147483803" r:id="rId42"/>
    <p:sldLayoutId id="2147483804" r:id="rId43"/>
    <p:sldLayoutId id="2147483805" r:id="rId44"/>
    <p:sldLayoutId id="2147483806" r:id="rId45"/>
    <p:sldLayoutId id="2147483833" r:id="rId46"/>
    <p:sldLayoutId id="2147483807" r:id="rId47"/>
    <p:sldLayoutId id="2147483810" r:id="rId48"/>
    <p:sldLayoutId id="2147483811" r:id="rId49"/>
    <p:sldLayoutId id="2147483812" r:id="rId50"/>
    <p:sldLayoutId id="2147483813" r:id="rId51"/>
    <p:sldLayoutId id="2147483814" r:id="rId52"/>
    <p:sldLayoutId id="2147483815" r:id="rId53"/>
    <p:sldLayoutId id="2147483834" r:id="rId54"/>
    <p:sldLayoutId id="2147483816" r:id="rId55"/>
    <p:sldLayoutId id="2147483817" r:id="rId56"/>
    <p:sldLayoutId id="2147483818" r:id="rId57"/>
    <p:sldLayoutId id="2147483819" r:id="rId58"/>
    <p:sldLayoutId id="2147483820" r:id="rId59"/>
    <p:sldLayoutId id="2147483821" r:id="rId60"/>
    <p:sldLayoutId id="2147483822" r:id="rId61"/>
    <p:sldLayoutId id="2147483823" r:id="rId62"/>
    <p:sldLayoutId id="2147483832" r:id="rId63"/>
    <p:sldLayoutId id="2147483824" r:id="rId64"/>
    <p:sldLayoutId id="2147483825" r:id="rId65"/>
    <p:sldLayoutId id="2147483826" r:id="rId66"/>
    <p:sldLayoutId id="2147483809" r:id="rId67"/>
    <p:sldLayoutId id="2147483828" r:id="rId68"/>
    <p:sldLayoutId id="2147483827" r:id="rId69"/>
    <p:sldLayoutId id="2147483829" r:id="rId70"/>
    <p:sldLayoutId id="2147483830" r:id="rId71"/>
    <p:sldLayoutId id="2147483831" r:id="rId7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638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2532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472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873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725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51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948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41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056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565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391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226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45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602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330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029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850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412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307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797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611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923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333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87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801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501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858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504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880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252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103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412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440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356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507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251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031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494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6596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9038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2099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4742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758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343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1351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3041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2560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987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2366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631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9521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0297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5460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116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8087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3250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5273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5792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8184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369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0877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454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302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4358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479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2229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9930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3106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496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477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2561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D6943F41DEEA40BD8A667B2E64C4FD" ma:contentTypeVersion="18" ma:contentTypeDescription="Create a new document." ma:contentTypeScope="" ma:versionID="a7799efa07e1c409d29df8718afce999">
  <xsd:schema xmlns:xsd="http://www.w3.org/2001/XMLSchema" xmlns:xs="http://www.w3.org/2001/XMLSchema" xmlns:p="http://schemas.microsoft.com/office/2006/metadata/properties" xmlns:ns2="e8f589c0-e3a9-4e53-aa8a-69a7a25df939" xmlns:ns3="626634ba-b3e7-477b-a3c5-34b9672cc021" targetNamespace="http://schemas.microsoft.com/office/2006/metadata/properties" ma:root="true" ma:fieldsID="617339989b81034888fbb14866956268" ns2:_="" ns3:_="">
    <xsd:import namespace="e8f589c0-e3a9-4e53-aa8a-69a7a25df939"/>
    <xsd:import namespace="626634ba-b3e7-477b-a3c5-34b9672cc0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Hyperlink"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f589c0-e3a9-4e53-aa8a-69a7a25df9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Hyperlink" ma:index="18"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8341f2d-bbf9-4513-a15f-30490290cbe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26634ba-b3e7-477b-a3c5-34b9672cc02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7f02ae9-5fd9-48c0-89a1-1da24cea6569}" ma:internalName="TaxCatchAll" ma:showField="CatchAllData" ma:web="626634ba-b3e7-477b-a3c5-34b9672cc0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8f589c0-e3a9-4e53-aa8a-69a7a25df939">
      <Terms xmlns="http://schemas.microsoft.com/office/infopath/2007/PartnerControls"/>
    </lcf76f155ced4ddcb4097134ff3c332f>
    <TaxCatchAll xmlns="626634ba-b3e7-477b-a3c5-34b9672cc021" xsi:nil="true"/>
    <Hyperlink xmlns="e8f589c0-e3a9-4e53-aa8a-69a7a25df939">
      <Url xsi:nil="true"/>
      <Description xsi:nil="true"/>
    </Hyperlink>
  </documentManagement>
</p:properties>
</file>

<file path=customXml/itemProps1.xml><?xml version="1.0" encoding="utf-8"?>
<ds:datastoreItem xmlns:ds="http://schemas.openxmlformats.org/officeDocument/2006/customXml" ds:itemID="{200395AB-636D-47AE-A694-D6235A00CD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f589c0-e3a9-4e53-aa8a-69a7a25df939"/>
    <ds:schemaRef ds:uri="626634ba-b3e7-477b-a3c5-34b9672cc0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A7C3022-354D-43FA-ABAD-83D3A34660EA}">
  <ds:schemaRefs>
    <ds:schemaRef ds:uri="http://schemas.microsoft.com/sharepoint/v3/contenttype/forms"/>
  </ds:schemaRefs>
</ds:datastoreItem>
</file>

<file path=customXml/itemProps3.xml><?xml version="1.0" encoding="utf-8"?>
<ds:datastoreItem xmlns:ds="http://schemas.openxmlformats.org/officeDocument/2006/customXml" ds:itemID="{5138FD63-AA2C-4114-870F-4A239CF30BAC}">
  <ds:schemaRefs>
    <ds:schemaRef ds:uri="http://schemas.microsoft.com/office/infopath/2007/PartnerControls"/>
    <ds:schemaRef ds:uri="626634ba-b3e7-477b-a3c5-34b9672cc021"/>
    <ds:schemaRef ds:uri="http://schemas.microsoft.com/office/2006/metadata/properties"/>
    <ds:schemaRef ds:uri="http://schemas.openxmlformats.org/package/2006/metadata/core-properties"/>
    <ds:schemaRef ds:uri="http://purl.org/dc/terms/"/>
    <ds:schemaRef ds:uri="http://schemas.microsoft.com/office/2006/documentManagement/types"/>
    <ds:schemaRef ds:uri="http://purl.org/dc/elements/1.1/"/>
    <ds:schemaRef ds:uri="e8f589c0-e3a9-4e53-aa8a-69a7a25df939"/>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465</TotalTime>
  <Words>1</Words>
  <Application>Microsoft Office PowerPoint</Application>
  <PresentationFormat>Widescreen</PresentationFormat>
  <Paragraphs>1</Paragraphs>
  <Slides>72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Aptos</vt:lpstr>
      <vt:lpstr>Arial</vt:lpstr>
      <vt:lpstr>Calibri</vt:lpstr>
      <vt:lpstr>Calibri Light</vt:lpstr>
      <vt:lpstr>Roboto</vt:lpstr>
      <vt:lpstr>Roboto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Isabelle Purcell</dc:creator>
  <cp:lastModifiedBy>Isabelle Purcell</cp:lastModifiedBy>
  <cp:revision>3</cp:revision>
  <dcterms:created xsi:type="dcterms:W3CDTF">2023-05-10T03:06:23Z</dcterms:created>
  <dcterms:modified xsi:type="dcterms:W3CDTF">2024-08-14T01:42:28Z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0x010100B1D6943F41DEEA40BD8A667B2E64C4FD</vt:lpwstr>
  </property>
  <property fmtid="{D5CDD505-2E9C-101B-9397-08002B2CF9AE}" pid="3" name="MediaServiceImageTags">
    <vt:lpwstr/>
  </property>
</Properties>
</file>