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327" r:id="rId8"/>
    <p:sldId id="260"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5F0A9-325C-40AC-9A3C-C379EF71CE1B}" v="62" dt="2024-06-07T02:56:15.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12" d="100"/>
          <a:sy n="112" d="100"/>
        </p:scale>
        <p:origin x="5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shm.org.au/vh-mapping-project/" TargetMode="External"/><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hyperlink" Target="https://ashm.org.au/vh-mapping-project/"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11C12BFE-F908-3FAB-C03A-9E185C7D4A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08715" y="4491038"/>
            <a:ext cx="4848225" cy="313372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11">
            <a:extLst>
              <a:ext uri="{FF2B5EF4-FFF2-40B4-BE49-F238E27FC236}">
                <a16:creationId xmlns:a16="http://schemas.microsoft.com/office/drawing/2014/main" id="{EF2CBD05-E899-5C60-1ECF-C0602E0D52D2}"/>
              </a:ext>
            </a:extLst>
          </p:cNvPr>
          <p:cNvSpPr/>
          <p:nvPr userDrawn="1"/>
        </p:nvSpPr>
        <p:spPr>
          <a:xfrm>
            <a:off x="0" y="-9526"/>
            <a:ext cx="9170667" cy="6867526"/>
          </a:xfrm>
          <a:custGeom>
            <a:avLst/>
            <a:gdLst>
              <a:gd name="connsiteX0" fmla="*/ 4102003 w 9170667"/>
              <a:gd name="connsiteY0" fmla="*/ 0 h 6867526"/>
              <a:gd name="connsiteX1" fmla="*/ 9170667 w 9170667"/>
              <a:gd name="connsiteY1" fmla="*/ 3362325 h 6867526"/>
              <a:gd name="connsiteX2" fmla="*/ 3984528 w 9170667"/>
              <a:gd name="connsiteY2" fmla="*/ 6867525 h 6867526"/>
              <a:gd name="connsiteX3" fmla="*/ 2176293 w 9170667"/>
              <a:gd name="connsiteY3" fmla="*/ 6867525 h 6867526"/>
              <a:gd name="connsiteX4" fmla="*/ 2176293 w 9170667"/>
              <a:gd name="connsiteY4" fmla="*/ 6867526 h 6867526"/>
              <a:gd name="connsiteX5" fmla="*/ 1271464 w 9170667"/>
              <a:gd name="connsiteY5" fmla="*/ 6867526 h 6867526"/>
              <a:gd name="connsiteX6" fmla="*/ 1084849 w 9170667"/>
              <a:gd name="connsiteY6" fmla="*/ 6867526 h 6867526"/>
              <a:gd name="connsiteX7" fmla="*/ 0 w 9170667"/>
              <a:gd name="connsiteY7" fmla="*/ 6867526 h 6867526"/>
              <a:gd name="connsiteX8" fmla="*/ 0 w 9170667"/>
              <a:gd name="connsiteY8" fmla="*/ 9526 h 6867526"/>
              <a:gd name="connsiteX9" fmla="*/ 1084849 w 9170667"/>
              <a:gd name="connsiteY9" fmla="*/ 9526 h 6867526"/>
              <a:gd name="connsiteX10" fmla="*/ 1271464 w 9170667"/>
              <a:gd name="connsiteY10" fmla="*/ 9526 h 6867526"/>
              <a:gd name="connsiteX11" fmla="*/ 1788792 w 9170667"/>
              <a:gd name="connsiteY11" fmla="*/ 9526 h 6867526"/>
              <a:gd name="connsiteX12" fmla="*/ 1788792 w 9170667"/>
              <a:gd name="connsiteY12" fmla="*/ 9525 h 68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0667" h="6867526">
                <a:moveTo>
                  <a:pt x="4102003" y="0"/>
                </a:moveTo>
                <a:lnTo>
                  <a:pt x="9170667" y="3362325"/>
                </a:lnTo>
                <a:lnTo>
                  <a:pt x="3984528" y="6867525"/>
                </a:lnTo>
                <a:lnTo>
                  <a:pt x="2176293" y="6867525"/>
                </a:lnTo>
                <a:lnTo>
                  <a:pt x="2176293" y="6867526"/>
                </a:lnTo>
                <a:lnTo>
                  <a:pt x="1271464" y="6867526"/>
                </a:lnTo>
                <a:lnTo>
                  <a:pt x="1084849" y="6867526"/>
                </a:lnTo>
                <a:lnTo>
                  <a:pt x="0" y="6867526"/>
                </a:lnTo>
                <a:lnTo>
                  <a:pt x="0" y="9526"/>
                </a:lnTo>
                <a:lnTo>
                  <a:pt x="1084849" y="9526"/>
                </a:lnTo>
                <a:lnTo>
                  <a:pt x="1271464" y="9526"/>
                </a:lnTo>
                <a:lnTo>
                  <a:pt x="1788792" y="9526"/>
                </a:lnTo>
                <a:lnTo>
                  <a:pt x="1788792" y="9525"/>
                </a:lnTo>
                <a:close/>
              </a:path>
            </a:pathLst>
          </a:custGeom>
          <a:solidFill>
            <a:srgbClr val="0183B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AU" sz="100">
              <a:noFill/>
            </a:endParaRPr>
          </a:p>
        </p:txBody>
      </p:sp>
      <p:pic>
        <p:nvPicPr>
          <p:cNvPr id="1030" name="Picture 6">
            <a:extLst>
              <a:ext uri="{FF2B5EF4-FFF2-40B4-BE49-F238E27FC236}">
                <a16:creationId xmlns:a16="http://schemas.microsoft.com/office/drawing/2014/main" id="{5053A96B-C38C-BA55-4963-ADF9F61866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9902" y="4491038"/>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font, graphics, logo, graphic design&#10;&#10;Description automatically generated">
            <a:extLst>
              <a:ext uri="{FF2B5EF4-FFF2-40B4-BE49-F238E27FC236}">
                <a16:creationId xmlns:a16="http://schemas.microsoft.com/office/drawing/2014/main" id="{5C5B1B77-B7CE-242D-D534-DDEBC47B04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67443" y="1056711"/>
            <a:ext cx="2192721" cy="925328"/>
          </a:xfrm>
          <a:prstGeom prst="rect">
            <a:avLst/>
          </a:prstGeom>
        </p:spPr>
      </p:pic>
      <p:sp>
        <p:nvSpPr>
          <p:cNvPr id="10" name="TextBox 9">
            <a:extLst>
              <a:ext uri="{FF2B5EF4-FFF2-40B4-BE49-F238E27FC236}">
                <a16:creationId xmlns:a16="http://schemas.microsoft.com/office/drawing/2014/main" id="{A56D7A37-52EA-4F3A-5595-9BD0E1551F6A}"/>
              </a:ext>
            </a:extLst>
          </p:cNvPr>
          <p:cNvSpPr txBox="1"/>
          <p:nvPr userDrawn="1"/>
        </p:nvSpPr>
        <p:spPr>
          <a:xfrm>
            <a:off x="628828" y="1993076"/>
            <a:ext cx="5905144" cy="2862322"/>
          </a:xfrm>
          <a:prstGeom prst="rect">
            <a:avLst/>
          </a:prstGeom>
          <a:noFill/>
        </p:spPr>
        <p:txBody>
          <a:bodyPr wrap="square" rtlCol="0">
            <a:spAutoFit/>
          </a:bodyPr>
          <a:lstStyle/>
          <a:p>
            <a:r>
              <a:rPr lang="en-US" sz="3600" b="1" dirty="0">
                <a:solidFill>
                  <a:schemeClr val="bg1"/>
                </a:solidFill>
                <a:latin typeface="Roboto Light" panose="02000000000000000000" pitchFamily="2" charset="0"/>
                <a:ea typeface="Roboto Light" panose="02000000000000000000" pitchFamily="2" charset="0"/>
              </a:rPr>
              <a:t>Viral Hepatitis Mapping Project: Hepatitis C</a:t>
            </a:r>
          </a:p>
          <a:p>
            <a:r>
              <a:rPr lang="en-US" sz="3600" b="1" dirty="0">
                <a:solidFill>
                  <a:schemeClr val="bg1"/>
                </a:solidFill>
                <a:latin typeface="Roboto Light" panose="02000000000000000000" pitchFamily="2" charset="0"/>
                <a:ea typeface="Roboto Light" panose="02000000000000000000" pitchFamily="2" charset="0"/>
              </a:rPr>
              <a:t>National Report 2021-2023</a:t>
            </a:r>
          </a:p>
          <a:p>
            <a:endParaRPr lang="en-US" sz="3600" dirty="0">
              <a:solidFill>
                <a:schemeClr val="bg1"/>
              </a:solidFill>
              <a:latin typeface="Roboto Light" panose="02000000000000000000" pitchFamily="2" charset="0"/>
              <a:ea typeface="Roboto Light" panose="02000000000000000000" pitchFamily="2" charset="0"/>
            </a:endParaRPr>
          </a:p>
          <a:p>
            <a:r>
              <a:rPr lang="en-US" sz="3600" dirty="0">
                <a:solidFill>
                  <a:schemeClr val="bg1"/>
                </a:solidFill>
                <a:latin typeface="Roboto Light" panose="02000000000000000000" pitchFamily="2" charset="0"/>
                <a:ea typeface="Roboto Light" panose="02000000000000000000" pitchFamily="2" charset="0"/>
              </a:rPr>
              <a:t>Educator Pack</a:t>
            </a:r>
          </a:p>
        </p:txBody>
      </p:sp>
      <p:sp>
        <p:nvSpPr>
          <p:cNvPr id="14" name="TextBox 13">
            <a:extLst>
              <a:ext uri="{FF2B5EF4-FFF2-40B4-BE49-F238E27FC236}">
                <a16:creationId xmlns:a16="http://schemas.microsoft.com/office/drawing/2014/main" id="{92F63E0C-4D6F-A6CD-B591-654EDEE77196}"/>
              </a:ext>
            </a:extLst>
          </p:cNvPr>
          <p:cNvSpPr txBox="1"/>
          <p:nvPr userDrawn="1"/>
        </p:nvSpPr>
        <p:spPr>
          <a:xfrm>
            <a:off x="5082168" y="6599280"/>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pic>
        <p:nvPicPr>
          <p:cNvPr id="3" name="Picture 2" descr="A close-up of a logo&#10;&#10;Description automatically generated with low confidence">
            <a:extLst>
              <a:ext uri="{FF2B5EF4-FFF2-40B4-BE49-F238E27FC236}">
                <a16:creationId xmlns:a16="http://schemas.microsoft.com/office/drawing/2014/main" id="{89B048E6-C019-7C5D-143F-48EA4F7E84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61853" y="43276"/>
            <a:ext cx="4298311" cy="1050586"/>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2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A.3: Monthly average number of people receiving CHC treatment by state/territory,</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8" name="Picture 7" descr="A screenshot of a report&#10;&#10;Description automatically generated">
            <a:extLst>
              <a:ext uri="{FF2B5EF4-FFF2-40B4-BE49-F238E27FC236}">
                <a16:creationId xmlns:a16="http://schemas.microsoft.com/office/drawing/2014/main" id="{85AB9ACC-1803-B6E3-44DB-19FD5EF65D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3179" y="1049795"/>
            <a:ext cx="7148782" cy="5541273"/>
          </a:xfrm>
          <a:prstGeom prst="rect">
            <a:avLst/>
          </a:prstGeom>
        </p:spPr>
      </p:pic>
    </p:spTree>
    <p:extLst>
      <p:ext uri="{BB962C8B-B14F-4D97-AF65-F5344CB8AC3E}">
        <p14:creationId xmlns:p14="http://schemas.microsoft.com/office/powerpoint/2010/main" val="104006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3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A.4: Proportional change in monthly average number of people receiving CHC</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treatment, compared to the previous year, by state/territory, 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8" name="Picture 7" descr="A screenshot of a graph&#10;&#10;Description automatically generated">
            <a:extLst>
              <a:ext uri="{FF2B5EF4-FFF2-40B4-BE49-F238E27FC236}">
                <a16:creationId xmlns:a16="http://schemas.microsoft.com/office/drawing/2014/main" id="{D55D1D03-FC42-E4F0-1E4E-573EA1E13D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3179" y="1049795"/>
            <a:ext cx="6895288" cy="5632770"/>
          </a:xfrm>
          <a:prstGeom prst="rect">
            <a:avLst/>
          </a:prstGeom>
        </p:spPr>
      </p:pic>
    </p:spTree>
    <p:extLst>
      <p:ext uri="{BB962C8B-B14F-4D97-AF65-F5344CB8AC3E}">
        <p14:creationId xmlns:p14="http://schemas.microsoft.com/office/powerpoint/2010/main" val="239253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4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A.4: Monthly average number of people receiving CHC treatment by state/territory,</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March 2016 – October 2023 (NSW, Qld, Vic)</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9" name="Picture 8" descr="A graph of different colored lines&#10;&#10;Description automatically generated">
            <a:extLst>
              <a:ext uri="{FF2B5EF4-FFF2-40B4-BE49-F238E27FC236}">
                <a16:creationId xmlns:a16="http://schemas.microsoft.com/office/drawing/2014/main" id="{0C9F65E1-5268-9B31-9423-68028A5E07E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150" y="1069123"/>
            <a:ext cx="8610290" cy="5386012"/>
          </a:xfrm>
          <a:prstGeom prst="rect">
            <a:avLst/>
          </a:prstGeom>
        </p:spPr>
      </p:pic>
      <p:sp>
        <p:nvSpPr>
          <p:cNvPr id="11" name="TextBox 10">
            <a:extLst>
              <a:ext uri="{FF2B5EF4-FFF2-40B4-BE49-F238E27FC236}">
                <a16:creationId xmlns:a16="http://schemas.microsoft.com/office/drawing/2014/main" id="{06AB27AC-DDA1-14B5-4FEC-93723DD1963F}"/>
              </a:ext>
            </a:extLst>
          </p:cNvPr>
          <p:cNvSpPr txBox="1"/>
          <p:nvPr userDrawn="1"/>
        </p:nvSpPr>
        <p:spPr>
          <a:xfrm>
            <a:off x="8332025" y="5975964"/>
            <a:ext cx="3774393" cy="58477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CHC prevalence estimates based on published national estimates and notifications distribution. Treatment</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sourced from Medicare.</a:t>
            </a:r>
            <a:endParaRPr lang="en-AU" sz="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59417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5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A.5: Monthly average number of people receiving CHC treatment by state/territory,</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March 2016 – October 2023 (ACT, NT, SA, Tas, WA)</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7" name="Picture 6" descr="A graph of different colored lines&#10;&#10;Description automatically generated">
            <a:extLst>
              <a:ext uri="{FF2B5EF4-FFF2-40B4-BE49-F238E27FC236}">
                <a16:creationId xmlns:a16="http://schemas.microsoft.com/office/drawing/2014/main" id="{B93DA83C-8BBC-F4E5-BBB9-30499D9E18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3179" y="1188655"/>
            <a:ext cx="8202795" cy="5136928"/>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8340695" y="6010719"/>
            <a:ext cx="3774393" cy="58477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CHC prevalence estimates based on published national estimates and notifications distribution. Treatment</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sourced from Medicare.</a:t>
            </a:r>
            <a:endParaRPr lang="en-AU" sz="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632039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6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A.6: CHC treatment uptake variation in Australia by PHN, relative to the national</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average, 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8340695" y="6010719"/>
            <a:ext cx="3774393" cy="58477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PHN, Primary Health Network.</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CHC prevalence estimates based on published national estimates and notifications distribution. Treatment</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sourced from Medicare.</a:t>
            </a:r>
            <a:endParaRPr lang="en-AU" sz="800" dirty="0">
              <a:latin typeface="Roboto Light" panose="02000000000000000000" pitchFamily="2" charset="0"/>
              <a:ea typeface="Roboto Light" panose="02000000000000000000" pitchFamily="2" charset="0"/>
            </a:endParaRPr>
          </a:p>
        </p:txBody>
      </p:sp>
      <p:pic>
        <p:nvPicPr>
          <p:cNvPr id="9" name="Picture 8" descr="A graph on a black background&#10;&#10;Description automatically generated">
            <a:extLst>
              <a:ext uri="{FF2B5EF4-FFF2-40B4-BE49-F238E27FC236}">
                <a16:creationId xmlns:a16="http://schemas.microsoft.com/office/drawing/2014/main" id="{5E3C82D0-4615-9E7B-018F-72CFD9CDDA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16869" y="891654"/>
            <a:ext cx="5379617" cy="5966346"/>
          </a:xfrm>
          <a:prstGeom prst="rect">
            <a:avLst/>
          </a:prstGeom>
        </p:spPr>
      </p:pic>
    </p:spTree>
    <p:extLst>
      <p:ext uri="{BB962C8B-B14F-4D97-AF65-F5344CB8AC3E}">
        <p14:creationId xmlns:p14="http://schemas.microsoft.com/office/powerpoint/2010/main" val="1427449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7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A.7: CHC treatment uptake in Australia by PHN, relative to the national average, March</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8340695" y="6010719"/>
            <a:ext cx="3774393" cy="58477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PHN, Primary Health Network.</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CHC prevalence estimates based on published national estimates and notifications distribution. Treatment</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sourced from Medicare.</a:t>
            </a:r>
            <a:endParaRPr lang="en-AU" sz="800" dirty="0">
              <a:latin typeface="Roboto Light" panose="02000000000000000000" pitchFamily="2" charset="0"/>
              <a:ea typeface="Roboto Light" panose="02000000000000000000" pitchFamily="2" charset="0"/>
            </a:endParaRPr>
          </a:p>
        </p:txBody>
      </p:sp>
      <p:pic>
        <p:nvPicPr>
          <p:cNvPr id="7" name="Picture 6" descr="A map of australia with different colored areas&#10;&#10;Description automatically generated">
            <a:extLst>
              <a:ext uri="{FF2B5EF4-FFF2-40B4-BE49-F238E27FC236}">
                <a16:creationId xmlns:a16="http://schemas.microsoft.com/office/drawing/2014/main" id="{26379215-4346-95B5-B678-76642812C4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9149" y="1049795"/>
            <a:ext cx="5328956" cy="5128375"/>
          </a:xfrm>
          <a:prstGeom prst="rect">
            <a:avLst/>
          </a:prstGeom>
        </p:spPr>
      </p:pic>
      <p:pic>
        <p:nvPicPr>
          <p:cNvPr id="9" name="Picture 8">
            <a:extLst>
              <a:ext uri="{FF2B5EF4-FFF2-40B4-BE49-F238E27FC236}">
                <a16:creationId xmlns:a16="http://schemas.microsoft.com/office/drawing/2014/main" id="{EC94C416-DC06-6417-812B-3AD65441D824}"/>
              </a:ext>
            </a:extLst>
          </p:cNvPr>
          <p:cNvPicPr>
            <a:picLocks noChangeAspect="1"/>
          </p:cNvPicPr>
          <p:nvPr userDrawn="1"/>
        </p:nvPicPr>
        <p:blipFill>
          <a:blip r:embed="rId6"/>
          <a:stretch>
            <a:fillRect/>
          </a:stretch>
        </p:blipFill>
        <p:spPr>
          <a:xfrm>
            <a:off x="708143" y="5245831"/>
            <a:ext cx="2571750" cy="1057275"/>
          </a:xfrm>
          <a:prstGeom prst="rect">
            <a:avLst/>
          </a:prstGeom>
        </p:spPr>
      </p:pic>
    </p:spTree>
    <p:extLst>
      <p:ext uri="{BB962C8B-B14F-4D97-AF65-F5344CB8AC3E}">
        <p14:creationId xmlns:p14="http://schemas.microsoft.com/office/powerpoint/2010/main" val="119124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78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A.8: CHC treatment uptake by PHN, relative to the national average, March 2016 –</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October 2023 (capital city PHNs in ACT, NSW, Qld, SA, Vic and WA)</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8340695" y="6010719"/>
            <a:ext cx="3774393" cy="58477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PHN, Primary Health Network.</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CHC prevalence estimates based on published national estimates and notifications distribution. Treatment</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sourced from Medicare.</a:t>
            </a:r>
            <a:endParaRPr lang="en-AU" sz="800" dirty="0">
              <a:latin typeface="Roboto Light" panose="02000000000000000000" pitchFamily="2" charset="0"/>
              <a:ea typeface="Roboto Light" panose="02000000000000000000" pitchFamily="2" charset="0"/>
            </a:endParaRPr>
          </a:p>
        </p:txBody>
      </p:sp>
      <p:pic>
        <p:nvPicPr>
          <p:cNvPr id="9" name="Picture 8" descr="A map of the state of australia&#10;&#10;Description automatically generated">
            <a:extLst>
              <a:ext uri="{FF2B5EF4-FFF2-40B4-BE49-F238E27FC236}">
                <a16:creationId xmlns:a16="http://schemas.microsoft.com/office/drawing/2014/main" id="{30433AB3-5D22-CFE3-72C9-DB8FF3EA81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783" y="990020"/>
            <a:ext cx="4144074" cy="5080475"/>
          </a:xfrm>
          <a:prstGeom prst="rect">
            <a:avLst/>
          </a:prstGeom>
        </p:spPr>
      </p:pic>
      <p:pic>
        <p:nvPicPr>
          <p:cNvPr id="13" name="Picture 12" descr="A white and grey background&#10;&#10;Description automatically generated with medium confidence">
            <a:extLst>
              <a:ext uri="{FF2B5EF4-FFF2-40B4-BE49-F238E27FC236}">
                <a16:creationId xmlns:a16="http://schemas.microsoft.com/office/drawing/2014/main" id="{4B1DF86A-C918-4988-EEDB-1626C75BD5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05098" y="2455838"/>
            <a:ext cx="6334033" cy="2558264"/>
          </a:xfrm>
          <a:prstGeom prst="rect">
            <a:avLst/>
          </a:prstGeom>
        </p:spPr>
      </p:pic>
      <p:pic>
        <p:nvPicPr>
          <p:cNvPr id="3" name="Picture 2">
            <a:extLst>
              <a:ext uri="{FF2B5EF4-FFF2-40B4-BE49-F238E27FC236}">
                <a16:creationId xmlns:a16="http://schemas.microsoft.com/office/drawing/2014/main" id="{5479D48B-A6B1-9A6C-FD49-B1CEFF848273}"/>
              </a:ext>
            </a:extLst>
          </p:cNvPr>
          <p:cNvPicPr>
            <a:picLocks noChangeAspect="1"/>
          </p:cNvPicPr>
          <p:nvPr userDrawn="1"/>
        </p:nvPicPr>
        <p:blipFill>
          <a:blip r:embed="rId7"/>
          <a:stretch>
            <a:fillRect/>
          </a:stretch>
        </p:blipFill>
        <p:spPr>
          <a:xfrm>
            <a:off x="3887026" y="5602136"/>
            <a:ext cx="2571750" cy="1057275"/>
          </a:xfrm>
          <a:prstGeom prst="rect">
            <a:avLst/>
          </a:prstGeom>
        </p:spPr>
      </p:pic>
    </p:spTree>
    <p:extLst>
      <p:ext uri="{BB962C8B-B14F-4D97-AF65-F5344CB8AC3E}">
        <p14:creationId xmlns:p14="http://schemas.microsoft.com/office/powerpoint/2010/main" val="2832642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9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A.5: Monthly average number of people who received CHC treatment by PHN, March</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8375241" y="6247890"/>
            <a:ext cx="3774393" cy="338554"/>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PHN, Primary Health Network.</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Medicare.</a:t>
            </a:r>
            <a:endParaRPr lang="en-AU" sz="800" dirty="0">
              <a:latin typeface="Roboto Light" panose="02000000000000000000" pitchFamily="2" charset="0"/>
              <a:ea typeface="Roboto Light" panose="02000000000000000000" pitchFamily="2" charset="0"/>
            </a:endParaRPr>
          </a:p>
        </p:txBody>
      </p:sp>
      <p:pic>
        <p:nvPicPr>
          <p:cNvPr id="7" name="Picture 6" descr="A screenshot of a computer&#10;&#10;Description automatically generated">
            <a:extLst>
              <a:ext uri="{FF2B5EF4-FFF2-40B4-BE49-F238E27FC236}">
                <a16:creationId xmlns:a16="http://schemas.microsoft.com/office/drawing/2014/main" id="{560ACFBE-213A-9B72-EB18-DFDBCEFDB95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441" b="46247"/>
          <a:stretch/>
        </p:blipFill>
        <p:spPr>
          <a:xfrm>
            <a:off x="275452" y="1303022"/>
            <a:ext cx="5394731" cy="469164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03FD1809-886F-3814-7863-CB1F2DBEDA0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3378" b="6437"/>
          <a:stretch/>
        </p:blipFill>
        <p:spPr>
          <a:xfrm>
            <a:off x="5801720" y="1894564"/>
            <a:ext cx="5147041" cy="3647808"/>
          </a:xfrm>
          <a:prstGeom prst="rect">
            <a:avLst/>
          </a:prstGeom>
        </p:spPr>
      </p:pic>
    </p:spTree>
    <p:extLst>
      <p:ext uri="{BB962C8B-B14F-4D97-AF65-F5344CB8AC3E}">
        <p14:creationId xmlns:p14="http://schemas.microsoft.com/office/powerpoint/2010/main" val="270611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0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A.6: Proportional change in monthly average number of people who received CHC</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treatment by PHN, compared to the previous year, 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8417607" y="6124779"/>
            <a:ext cx="3774393" cy="46166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PHN, Primary Health Network.</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Medicare. ^Low monthly average number; interpret change with caution.</a:t>
            </a:r>
            <a:endParaRPr lang="en-AU" sz="800" dirty="0">
              <a:latin typeface="Roboto Light" panose="02000000000000000000" pitchFamily="2" charset="0"/>
              <a:ea typeface="Roboto Light" panose="02000000000000000000" pitchFamily="2" charset="0"/>
            </a:endParaRPr>
          </a:p>
        </p:txBody>
      </p:sp>
      <p:pic>
        <p:nvPicPr>
          <p:cNvPr id="7" name="Picture 6" descr="A colorful squares with different shades of colors&#10;&#10;Description automatically generated with medium confidence">
            <a:extLst>
              <a:ext uri="{FF2B5EF4-FFF2-40B4-BE49-F238E27FC236}">
                <a16:creationId xmlns:a16="http://schemas.microsoft.com/office/drawing/2014/main" id="{F6273060-F873-3252-7976-4055C96BFB9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614" b="45953"/>
          <a:stretch/>
        </p:blipFill>
        <p:spPr>
          <a:xfrm>
            <a:off x="283179" y="1323952"/>
            <a:ext cx="4866869" cy="5031659"/>
          </a:xfrm>
          <a:prstGeom prst="rect">
            <a:avLst/>
          </a:prstGeom>
        </p:spPr>
      </p:pic>
      <p:pic>
        <p:nvPicPr>
          <p:cNvPr id="9" name="Picture 8" descr="A colorful squares with different shades of colors&#10;&#10;Description automatically generated with medium confidence">
            <a:extLst>
              <a:ext uri="{FF2B5EF4-FFF2-40B4-BE49-F238E27FC236}">
                <a16:creationId xmlns:a16="http://schemas.microsoft.com/office/drawing/2014/main" id="{DA59EDF8-8DE4-EF05-6E85-954977ED9AC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3291" b="7165"/>
          <a:stretch/>
        </p:blipFill>
        <p:spPr>
          <a:xfrm>
            <a:off x="5216359" y="1867741"/>
            <a:ext cx="4979767" cy="4036869"/>
          </a:xfrm>
          <a:prstGeom prst="rect">
            <a:avLst/>
          </a:prstGeom>
        </p:spPr>
      </p:pic>
    </p:spTree>
    <p:extLst>
      <p:ext uri="{BB962C8B-B14F-4D97-AF65-F5344CB8AC3E}">
        <p14:creationId xmlns:p14="http://schemas.microsoft.com/office/powerpoint/2010/main" val="2295702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1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A.7: Estimated CHC treatment uptake variation by remoteness area, relative to the</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national average, 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7" name="Picture 6" descr="A screenshot of a report&#10;&#10;Description automatically generated">
            <a:extLst>
              <a:ext uri="{FF2B5EF4-FFF2-40B4-BE49-F238E27FC236}">
                <a16:creationId xmlns:a16="http://schemas.microsoft.com/office/drawing/2014/main" id="{A4B71FF6-E7FA-D87C-46FA-2276D2AB984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7584"/>
          <a:stretch/>
        </p:blipFill>
        <p:spPr>
          <a:xfrm>
            <a:off x="369443" y="1590765"/>
            <a:ext cx="7893205" cy="4357566"/>
          </a:xfrm>
          <a:prstGeom prst="rect">
            <a:avLst/>
          </a:prstGeom>
        </p:spPr>
      </p:pic>
    </p:spTree>
    <p:extLst>
      <p:ext uri="{BB962C8B-B14F-4D97-AF65-F5344CB8AC3E}">
        <p14:creationId xmlns:p14="http://schemas.microsoft.com/office/powerpoint/2010/main" val="12611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53F62-6D8D-CC4F-9CCE-699BDF0ABD0A}"/>
              </a:ext>
            </a:extLst>
          </p:cNvPr>
          <p:cNvSpPr/>
          <p:nvPr userDrawn="1"/>
        </p:nvSpPr>
        <p:spPr>
          <a:xfrm>
            <a:off x="-12701" y="0"/>
            <a:ext cx="12192000" cy="6858000"/>
          </a:xfrm>
          <a:prstGeom prst="rect">
            <a:avLst/>
          </a:prstGeom>
          <a:solidFill>
            <a:srgbClr val="91C5EA">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8472B9-3C76-ED0B-3FDA-EF943474CD5C}"/>
              </a:ext>
            </a:extLst>
          </p:cNvPr>
          <p:cNvSpPr txBox="1"/>
          <p:nvPr userDrawn="1"/>
        </p:nvSpPr>
        <p:spPr>
          <a:xfrm>
            <a:off x="770466" y="2274838"/>
            <a:ext cx="10625667" cy="2308324"/>
          </a:xfrm>
          <a:prstGeom prst="rect">
            <a:avLst/>
          </a:prstGeom>
          <a:noFill/>
        </p:spPr>
        <p:txBody>
          <a:bodyPr wrap="square" rtlCol="0">
            <a:spAutoFit/>
          </a:bodyPr>
          <a:lstStyle/>
          <a:p>
            <a:pPr algn="ctr"/>
            <a:r>
              <a:rPr lang="en-AU" b="1" dirty="0">
                <a:solidFill>
                  <a:srgbClr val="042145"/>
                </a:solidFill>
                <a:effectLst/>
                <a:latin typeface="Roboto" panose="02000000000000000000" pitchFamily="2" charset="0"/>
              </a:rPr>
              <a:t>Disclaimer:</a:t>
            </a:r>
            <a:endParaRPr lang="en-AU" dirty="0">
              <a:solidFill>
                <a:srgbClr val="042145"/>
              </a:solidFill>
              <a:effectLst/>
              <a:latin typeface="Roboto" panose="02000000000000000000" pitchFamily="2" charset="0"/>
            </a:endParaRPr>
          </a:p>
          <a:p>
            <a:pPr algn="ctr"/>
            <a:endParaRPr lang="en-AU" dirty="0">
              <a:effectLst/>
              <a:latin typeface="Roboto Light" panose="02000000000000000000" pitchFamily="2" charset="0"/>
            </a:endParaRPr>
          </a:p>
          <a:p>
            <a:pPr algn="ctr"/>
            <a:r>
              <a:rPr lang="en-AU" dirty="0">
                <a:effectLst/>
                <a:latin typeface="Roboto Light" panose="02000000000000000000" pitchFamily="2" charset="0"/>
              </a:rPr>
              <a:t>These slides were developed by the WHO Collaborating Centre for Viral Hepatitis, The Doherty Institute and ASHM and are </a:t>
            </a:r>
            <a:r>
              <a:rPr lang="en-AU" b="0" i="0" dirty="0">
                <a:solidFill>
                  <a:schemeClr val="tx1"/>
                </a:solidFill>
                <a:effectLst/>
                <a:latin typeface="Roboto Light" panose="02000000000000000000" pitchFamily="2" charset="0"/>
                <a:ea typeface="Roboto Light" panose="02000000000000000000" pitchFamily="2" charset="0"/>
              </a:rPr>
              <a:t>available at </a:t>
            </a:r>
            <a:r>
              <a:rPr lang="en-AU" b="0" i="0" dirty="0">
                <a:solidFill>
                  <a:schemeClr val="tx1"/>
                </a:solidFill>
                <a:effectLst/>
                <a:latin typeface="Roboto Light" panose="02000000000000000000" pitchFamily="2" charset="0"/>
                <a:ea typeface="Roboto Light" panose="02000000000000000000" pitchFamily="2" charset="0"/>
                <a:hlinkClick r:id="rId2"/>
              </a:rPr>
              <a:t>https://ashm.org.au/vh-mapping-project/</a:t>
            </a:r>
            <a:r>
              <a:rPr lang="en-AU" b="0" i="0" dirty="0">
                <a:solidFill>
                  <a:schemeClr val="tx1"/>
                </a:solidFill>
                <a:effectLst/>
                <a:latin typeface="Roboto Light" panose="02000000000000000000" pitchFamily="2" charset="0"/>
                <a:ea typeface="Roboto Light" panose="02000000000000000000" pitchFamily="2" charset="0"/>
              </a:rPr>
              <a:t>.</a:t>
            </a:r>
          </a:p>
          <a:p>
            <a:pPr algn="ctr"/>
            <a:r>
              <a:rPr lang="en-AU" dirty="0">
                <a:effectLst/>
                <a:latin typeface="Roboto Light" panose="02000000000000000000" pitchFamily="2" charset="0"/>
              </a:rPr>
              <a:t>The individual presenting this material may have changed the content provided by the WHO Collaborating Centre for Viral Hepatitis Epidemiology, The Doherty Institute and ASHM . </a:t>
            </a:r>
            <a:br>
              <a:rPr lang="en-AU" dirty="0">
                <a:effectLst/>
                <a:latin typeface="Roboto Light" panose="02000000000000000000" pitchFamily="2" charset="0"/>
              </a:rPr>
            </a:br>
            <a:r>
              <a:rPr lang="en-AU" dirty="0">
                <a:effectLst/>
                <a:latin typeface="Roboto Light" panose="02000000000000000000" pitchFamily="2" charset="0"/>
              </a:rPr>
              <a:t>As such, the content reflected on these slides may not reflect the views of the WHO Collaborating Centre for Viral Hepatitis Epidemiology, The Doherty Institute and ASHM .</a:t>
            </a:r>
          </a:p>
        </p:txBody>
      </p:sp>
      <p:sp>
        <p:nvSpPr>
          <p:cNvPr id="2" name="TextBox 1">
            <a:extLst>
              <a:ext uri="{FF2B5EF4-FFF2-40B4-BE49-F238E27FC236}">
                <a16:creationId xmlns:a16="http://schemas.microsoft.com/office/drawing/2014/main" id="{976E3B1F-8460-BD85-8990-0869E3219395}"/>
              </a:ext>
            </a:extLst>
          </p:cNvPr>
          <p:cNvSpPr txBox="1"/>
          <p:nvPr userDrawn="1"/>
        </p:nvSpPr>
        <p:spPr>
          <a:xfrm>
            <a:off x="7332293" y="6548005"/>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pic>
        <p:nvPicPr>
          <p:cNvPr id="9" name="Picture 8" descr="A picture containing font, graphics, logo, graphic design&#10;&#10;Description automatically generated">
            <a:extLst>
              <a:ext uri="{FF2B5EF4-FFF2-40B4-BE49-F238E27FC236}">
                <a16:creationId xmlns:a16="http://schemas.microsoft.com/office/drawing/2014/main" id="{4F9F85C3-BC69-4494-80AF-AC3CF568EA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336" y="6346950"/>
            <a:ext cx="952868" cy="402110"/>
          </a:xfrm>
          <a:prstGeom prst="rect">
            <a:avLst/>
          </a:prstGeom>
        </p:spPr>
      </p:pic>
      <p:pic>
        <p:nvPicPr>
          <p:cNvPr id="10" name="Picture 9" descr="A picture containing umbrella, sketch, accessory, design&#10;&#10;Description automatically generated">
            <a:extLst>
              <a:ext uri="{FF2B5EF4-FFF2-40B4-BE49-F238E27FC236}">
                <a16:creationId xmlns:a16="http://schemas.microsoft.com/office/drawing/2014/main" id="{4E6E169E-1088-088B-07A9-F8FBD27788C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pic>
        <p:nvPicPr>
          <p:cNvPr id="7" name="Picture 6" descr="A close-up of a logo&#10;&#10;Description automatically generated with low confidence">
            <a:extLst>
              <a:ext uri="{FF2B5EF4-FFF2-40B4-BE49-F238E27FC236}">
                <a16:creationId xmlns:a16="http://schemas.microsoft.com/office/drawing/2014/main" id="{4068E050-2592-152B-1431-DB3011FAD454}"/>
              </a:ext>
            </a:extLst>
          </p:cNvPr>
          <p:cNvPicPr>
            <a:picLocks noChangeAspect="1"/>
          </p:cNvPicPr>
          <p:nvPr userDrawn="1"/>
        </p:nvPicPr>
        <p:blipFill>
          <a:blip r:embed="rId5"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193646" y="6325374"/>
            <a:ext cx="1929562" cy="471620"/>
          </a:xfrm>
          <a:prstGeom prst="rect">
            <a:avLst/>
          </a:prstGeom>
        </p:spPr>
      </p:pic>
    </p:spTree>
    <p:extLst>
      <p:ext uri="{BB962C8B-B14F-4D97-AF65-F5344CB8AC3E}">
        <p14:creationId xmlns:p14="http://schemas.microsoft.com/office/powerpoint/2010/main" val="3973745505"/>
      </p:ext>
    </p:extLst>
  </p:cSld>
  <p:clrMapOvr>
    <a:masterClrMapping/>
  </p:clrMapOvr>
  <p:extLst>
    <p:ext uri="{DCECCB84-F9BA-43D5-87BE-67443E8EF086}">
      <p15:sldGuideLst xmlns:p15="http://schemas.microsoft.com/office/powerpoint/2012/main">
        <p15:guide id="1" orient="horz" pos="2160">
          <p15:clr>
            <a:srgbClr val="FBAE40"/>
          </p15:clr>
        </p15:guide>
        <p15:guide id="2" pos="17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82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A.8: Monthly average number of people receiving CHC treatment, by remoteness area,</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7" name="Picture 6" descr="A screenshot of a graph&#10;&#10;Description automatically generated">
            <a:extLst>
              <a:ext uri="{FF2B5EF4-FFF2-40B4-BE49-F238E27FC236}">
                <a16:creationId xmlns:a16="http://schemas.microsoft.com/office/drawing/2014/main" id="{C93D50C8-DC53-8F57-DB9C-038A633C914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6428"/>
          <a:stretch/>
        </p:blipFill>
        <p:spPr>
          <a:xfrm>
            <a:off x="259073" y="1848381"/>
            <a:ext cx="8938713" cy="4253317"/>
          </a:xfrm>
          <a:prstGeom prst="rect">
            <a:avLst/>
          </a:prstGeom>
        </p:spPr>
      </p:pic>
    </p:spTree>
    <p:extLst>
      <p:ext uri="{BB962C8B-B14F-4D97-AF65-F5344CB8AC3E}">
        <p14:creationId xmlns:p14="http://schemas.microsoft.com/office/powerpoint/2010/main" val="944607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3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A.9: Proportional change in monthly average number of people receiving CHC</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treatment, compared to the previous year, by remoteness area, 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7" name="Picture 6" descr="A chart with numbers and text&#10;&#10;Description automatically generated with medium confidence">
            <a:extLst>
              <a:ext uri="{FF2B5EF4-FFF2-40B4-BE49-F238E27FC236}">
                <a16:creationId xmlns:a16="http://schemas.microsoft.com/office/drawing/2014/main" id="{69A93050-3FBC-601E-4260-4DF73D9FC53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6850"/>
          <a:stretch/>
        </p:blipFill>
        <p:spPr>
          <a:xfrm>
            <a:off x="283179" y="1625520"/>
            <a:ext cx="8338716" cy="4434349"/>
          </a:xfrm>
          <a:prstGeom prst="rect">
            <a:avLst/>
          </a:prstGeom>
        </p:spPr>
      </p:pic>
    </p:spTree>
    <p:extLst>
      <p:ext uri="{BB962C8B-B14F-4D97-AF65-F5344CB8AC3E}">
        <p14:creationId xmlns:p14="http://schemas.microsoft.com/office/powerpoint/2010/main" val="187283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84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A.9: Proportion of CHC treatment by prescriber </a:t>
            </a:r>
            <a:r>
              <a:rPr lang="en-US" sz="1400" b="1" i="0" u="none" strike="noStrike" baseline="0" dirty="0" err="1">
                <a:solidFill>
                  <a:schemeClr val="tx1"/>
                </a:solidFill>
                <a:latin typeface="Roboto Light" panose="02000000000000000000" pitchFamily="2" charset="0"/>
                <a:ea typeface="Roboto Light" panose="02000000000000000000" pitchFamily="2" charset="0"/>
              </a:rPr>
              <a:t>speciality</a:t>
            </a:r>
            <a:r>
              <a:rPr lang="en-US" sz="1400" b="1" i="0" u="none" strike="noStrike" baseline="0" dirty="0">
                <a:solidFill>
                  <a:schemeClr val="tx1"/>
                </a:solidFill>
                <a:latin typeface="Roboto Light" panose="02000000000000000000" pitchFamily="2" charset="0"/>
                <a:ea typeface="Roboto Light" panose="02000000000000000000" pitchFamily="2" charset="0"/>
              </a:rPr>
              <a:t> by year, where a </a:t>
            </a:r>
            <a:r>
              <a:rPr lang="en-US" sz="1400" b="1" i="0" u="none" strike="noStrike" baseline="0" dirty="0" err="1">
                <a:solidFill>
                  <a:schemeClr val="tx1"/>
                </a:solidFill>
                <a:latin typeface="Roboto Light" panose="02000000000000000000" pitchFamily="2" charset="0"/>
                <a:ea typeface="Roboto Light" panose="02000000000000000000" pitchFamily="2" charset="0"/>
              </a:rPr>
              <a:t>speciality</a:t>
            </a:r>
            <a:endParaRPr lang="en-US" sz="1400" b="1" i="0" u="none" strike="noStrike" baseline="0" dirty="0">
              <a:solidFill>
                <a:schemeClr val="tx1"/>
              </a:solidFill>
              <a:latin typeface="Roboto Light" panose="02000000000000000000" pitchFamily="2" charset="0"/>
              <a:ea typeface="Roboto Light" panose="02000000000000000000" pitchFamily="2" charset="0"/>
            </a:endParaRP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was available, January 2020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7742127" y="5842106"/>
            <a:ext cx="4278957" cy="707886"/>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GP, general practitioner. NP, nurse practitioner.</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Medicare statistics using registered provider specialty.</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Proportions calculated only of those with a single registered </a:t>
            </a:r>
            <a:r>
              <a:rPr lang="en-US" sz="800" b="0" i="0" u="none" strike="noStrike" baseline="0" dirty="0" err="1">
                <a:solidFill>
                  <a:srgbClr val="000000"/>
                </a:solidFill>
                <a:latin typeface="Roboto Light" panose="02000000000000000000" pitchFamily="2" charset="0"/>
                <a:ea typeface="Roboto Light" panose="02000000000000000000" pitchFamily="2" charset="0"/>
              </a:rPr>
              <a:t>speciality</a:t>
            </a:r>
            <a:r>
              <a:rPr lang="en-US" sz="800" b="0" i="0" u="none" strike="noStrike" baseline="0" dirty="0">
                <a:solidFill>
                  <a:srgbClr val="000000"/>
                </a:solidFill>
                <a:latin typeface="Roboto Light" panose="02000000000000000000" pitchFamily="2" charset="0"/>
                <a:ea typeface="Roboto Light" panose="02000000000000000000" pitchFamily="2" charset="0"/>
              </a:rPr>
              <a:t> provided.</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to October.</a:t>
            </a:r>
            <a:endParaRPr lang="en-AU" sz="800" dirty="0">
              <a:latin typeface="Roboto Light" panose="02000000000000000000" pitchFamily="2" charset="0"/>
              <a:ea typeface="Roboto Light" panose="02000000000000000000" pitchFamily="2" charset="0"/>
            </a:endParaRPr>
          </a:p>
        </p:txBody>
      </p:sp>
      <p:pic>
        <p:nvPicPr>
          <p:cNvPr id="7" name="Picture 6" descr="A screenshot of a graph&#10;&#10;Description automatically generated">
            <a:extLst>
              <a:ext uri="{FF2B5EF4-FFF2-40B4-BE49-F238E27FC236}">
                <a16:creationId xmlns:a16="http://schemas.microsoft.com/office/drawing/2014/main" id="{5AE6F930-6A0D-D434-2956-6535F09D67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1454" y="1357803"/>
            <a:ext cx="7048012" cy="5282279"/>
          </a:xfrm>
          <a:prstGeom prst="rect">
            <a:avLst/>
          </a:prstGeom>
        </p:spPr>
      </p:pic>
    </p:spTree>
    <p:extLst>
      <p:ext uri="{BB962C8B-B14F-4D97-AF65-F5344CB8AC3E}">
        <p14:creationId xmlns:p14="http://schemas.microsoft.com/office/powerpoint/2010/main" val="2690573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85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A.10: Proportion of CHC treatment by prescriber specialty by state and territory, where</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a </a:t>
            </a:r>
            <a:r>
              <a:rPr lang="en-US" sz="1400" b="1" i="0" u="none" strike="noStrike" baseline="0" dirty="0" err="1">
                <a:solidFill>
                  <a:schemeClr val="tx1"/>
                </a:solidFill>
                <a:latin typeface="Roboto Light" panose="02000000000000000000" pitchFamily="2" charset="0"/>
                <a:ea typeface="Roboto Light" panose="02000000000000000000" pitchFamily="2" charset="0"/>
              </a:rPr>
              <a:t>speciality</a:t>
            </a:r>
            <a:r>
              <a:rPr lang="en-US" sz="1400" b="1" i="0" u="none" strike="noStrike" baseline="0" dirty="0">
                <a:solidFill>
                  <a:schemeClr val="tx1"/>
                </a:solidFill>
                <a:latin typeface="Roboto Light" panose="02000000000000000000" pitchFamily="2" charset="0"/>
                <a:ea typeface="Roboto Light" panose="02000000000000000000" pitchFamily="2" charset="0"/>
              </a:rPr>
              <a:t> was available, January 2020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7750672" y="5755447"/>
            <a:ext cx="4278957" cy="830997"/>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GP, general practitioner. NP, nurse practitioner.</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Medicare statistics using registered provider specialty.</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Totals may not add up due to inclusion of people without a state/territory of residence recorded in source data.</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Proportions calculated only of those with a single registered specialty provided..</a:t>
            </a:r>
            <a:endParaRPr lang="en-AU" sz="800" dirty="0">
              <a:latin typeface="Roboto Light" panose="02000000000000000000" pitchFamily="2" charset="0"/>
              <a:ea typeface="Roboto Light" panose="02000000000000000000" pitchFamily="2" charset="0"/>
            </a:endParaRPr>
          </a:p>
        </p:txBody>
      </p:sp>
      <p:pic>
        <p:nvPicPr>
          <p:cNvPr id="9" name="Picture 8" descr="A graph with numbers and text&#10;&#10;Description automatically generated with medium confidence">
            <a:extLst>
              <a:ext uri="{FF2B5EF4-FFF2-40B4-BE49-F238E27FC236}">
                <a16:creationId xmlns:a16="http://schemas.microsoft.com/office/drawing/2014/main" id="{4AD95FE9-4240-1053-15BF-51B6337062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547" y="1139235"/>
            <a:ext cx="7250341" cy="5500435"/>
          </a:xfrm>
          <a:prstGeom prst="rect">
            <a:avLst/>
          </a:prstGeom>
        </p:spPr>
      </p:pic>
    </p:spTree>
    <p:extLst>
      <p:ext uri="{BB962C8B-B14F-4D97-AF65-F5344CB8AC3E}">
        <p14:creationId xmlns:p14="http://schemas.microsoft.com/office/powerpoint/2010/main" val="2320696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86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A.10: Proportion of people treated for CHC by prescriber specialty, where a </a:t>
            </a:r>
            <a:r>
              <a:rPr lang="en-US" sz="1400" b="1" i="0" u="none" strike="noStrike" baseline="0" dirty="0" err="1">
                <a:solidFill>
                  <a:schemeClr val="tx1"/>
                </a:solidFill>
                <a:latin typeface="Roboto Light" panose="02000000000000000000" pitchFamily="2" charset="0"/>
                <a:ea typeface="Roboto Light" panose="02000000000000000000" pitchFamily="2" charset="0"/>
              </a:rPr>
              <a:t>speciality</a:t>
            </a:r>
            <a:r>
              <a:rPr lang="en-US" sz="1400" b="1" i="0" u="none" strike="noStrike" baseline="0" dirty="0">
                <a:solidFill>
                  <a:schemeClr val="tx1"/>
                </a:solidFill>
                <a:latin typeface="Roboto Light" panose="02000000000000000000" pitchFamily="2" charset="0"/>
                <a:ea typeface="Roboto Light" panose="02000000000000000000" pitchFamily="2" charset="0"/>
              </a:rPr>
              <a:t> was</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available, (most common prescriber indicated in bold) by PHN, January 2020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7750672" y="5846161"/>
            <a:ext cx="4278957" cy="707886"/>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GP, general practitioner. NP, nurse practitioner. PHN, Primary Health Network.</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Medicare statistics using registered provider specialty.</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Proportions calculated only of those with a single registered </a:t>
            </a:r>
            <a:r>
              <a:rPr lang="en-US" sz="800" b="0" i="0" u="none" strike="noStrike" baseline="0" dirty="0" err="1">
                <a:solidFill>
                  <a:srgbClr val="000000"/>
                </a:solidFill>
                <a:latin typeface="Roboto Light" panose="02000000000000000000" pitchFamily="2" charset="0"/>
                <a:ea typeface="Roboto Light" panose="02000000000000000000" pitchFamily="2" charset="0"/>
              </a:rPr>
              <a:t>speciality</a:t>
            </a:r>
            <a:r>
              <a:rPr lang="en-US" sz="800" b="0" i="0" u="none" strike="noStrike" baseline="0" dirty="0">
                <a:solidFill>
                  <a:srgbClr val="000000"/>
                </a:solidFill>
                <a:latin typeface="Roboto Light" panose="02000000000000000000" pitchFamily="2" charset="0"/>
                <a:ea typeface="Roboto Light" panose="02000000000000000000" pitchFamily="2" charset="0"/>
              </a:rPr>
              <a:t> provided</a:t>
            </a:r>
            <a:endParaRPr lang="en-AU" sz="800" dirty="0">
              <a:latin typeface="Roboto Light" panose="02000000000000000000" pitchFamily="2" charset="0"/>
              <a:ea typeface="Roboto Light" panose="02000000000000000000" pitchFamily="2" charset="0"/>
            </a:endParaRPr>
          </a:p>
        </p:txBody>
      </p:sp>
      <p:pic>
        <p:nvPicPr>
          <p:cNvPr id="7" name="Picture 6" descr="A screenshot of a document&#10;&#10;Description automatically generated">
            <a:extLst>
              <a:ext uri="{FF2B5EF4-FFF2-40B4-BE49-F238E27FC236}">
                <a16:creationId xmlns:a16="http://schemas.microsoft.com/office/drawing/2014/main" id="{E59C4A77-751B-AB2C-321B-CE7D6C8AAE8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432" b="48021"/>
          <a:stretch/>
        </p:blipFill>
        <p:spPr>
          <a:xfrm>
            <a:off x="94352" y="1488024"/>
            <a:ext cx="5657794" cy="4358137"/>
          </a:xfrm>
          <a:prstGeom prst="rect">
            <a:avLst/>
          </a:prstGeom>
        </p:spPr>
      </p:pic>
      <p:pic>
        <p:nvPicPr>
          <p:cNvPr id="9" name="Picture 8" descr="A screenshot of a document&#10;&#10;Description automatically generated">
            <a:extLst>
              <a:ext uri="{FF2B5EF4-FFF2-40B4-BE49-F238E27FC236}">
                <a16:creationId xmlns:a16="http://schemas.microsoft.com/office/drawing/2014/main" id="{7964C3C7-EE51-38B6-71B3-FD3D6111FAC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1231" b="5795"/>
          <a:stretch/>
        </p:blipFill>
        <p:spPr>
          <a:xfrm>
            <a:off x="5865059" y="2093779"/>
            <a:ext cx="5135805" cy="3575566"/>
          </a:xfrm>
          <a:prstGeom prst="rect">
            <a:avLst/>
          </a:prstGeom>
        </p:spPr>
      </p:pic>
      <p:pic>
        <p:nvPicPr>
          <p:cNvPr id="11" name="Picture 10" descr="A screenshot of a document&#10;&#10;Description automatically generated">
            <a:extLst>
              <a:ext uri="{FF2B5EF4-FFF2-40B4-BE49-F238E27FC236}">
                <a16:creationId xmlns:a16="http://schemas.microsoft.com/office/drawing/2014/main" id="{4B0E81C7-4EA0-86CE-2B6F-2FBE52E3068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432" b="90459"/>
          <a:stretch/>
        </p:blipFill>
        <p:spPr>
          <a:xfrm>
            <a:off x="5865059" y="1737658"/>
            <a:ext cx="5074526" cy="419986"/>
          </a:xfrm>
          <a:prstGeom prst="rect">
            <a:avLst/>
          </a:prstGeom>
        </p:spPr>
      </p:pic>
    </p:spTree>
    <p:extLst>
      <p:ext uri="{BB962C8B-B14F-4D97-AF65-F5344CB8AC3E}">
        <p14:creationId xmlns:p14="http://schemas.microsoft.com/office/powerpoint/2010/main" val="3315117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87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307777"/>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A.11: Proportion of CHC treatment by course duration, by year, 2016–2023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7750672" y="5846161"/>
            <a:ext cx="4278957" cy="707886"/>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Medicare statistics. Treatment duration is based on the number of weeks of</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dispensing indicated in the Medicare item code.</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to October.</a:t>
            </a:r>
            <a:endParaRPr lang="en-AU" sz="800" dirty="0">
              <a:latin typeface="Roboto Light" panose="02000000000000000000" pitchFamily="2" charset="0"/>
              <a:ea typeface="Roboto Light" panose="02000000000000000000" pitchFamily="2" charset="0"/>
            </a:endParaRPr>
          </a:p>
        </p:txBody>
      </p:sp>
      <p:pic>
        <p:nvPicPr>
          <p:cNvPr id="9" name="Picture 8" descr="A graph with numbers and a number of people&#10;&#10;Description automatically generated with medium confidence">
            <a:extLst>
              <a:ext uri="{FF2B5EF4-FFF2-40B4-BE49-F238E27FC236}">
                <a16:creationId xmlns:a16="http://schemas.microsoft.com/office/drawing/2014/main" id="{41080221-FA3F-7DBC-4BAA-ECC93B496B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221" y="923793"/>
            <a:ext cx="7291667" cy="5464891"/>
          </a:xfrm>
          <a:prstGeom prst="rect">
            <a:avLst/>
          </a:prstGeom>
        </p:spPr>
      </p:pic>
    </p:spTree>
    <p:extLst>
      <p:ext uri="{BB962C8B-B14F-4D97-AF65-F5344CB8AC3E}">
        <p14:creationId xmlns:p14="http://schemas.microsoft.com/office/powerpoint/2010/main" val="239314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8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307777"/>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A.12: Proportion of CHC treatment by age group, by year, 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sp>
        <p:nvSpPr>
          <p:cNvPr id="8" name="TextBox 7">
            <a:extLst>
              <a:ext uri="{FF2B5EF4-FFF2-40B4-BE49-F238E27FC236}">
                <a16:creationId xmlns:a16="http://schemas.microsoft.com/office/drawing/2014/main" id="{DA249A97-CE4C-7B79-BFFB-38A55544ECBD}"/>
              </a:ext>
            </a:extLst>
          </p:cNvPr>
          <p:cNvSpPr txBox="1"/>
          <p:nvPr userDrawn="1"/>
        </p:nvSpPr>
        <p:spPr>
          <a:xfrm>
            <a:off x="7640343" y="5932159"/>
            <a:ext cx="4278957" cy="58477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Medicare statistics.</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Age group based on age at the time of the first dispensed script for that person.</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to October.</a:t>
            </a:r>
            <a:endParaRPr lang="en-AU" sz="800" dirty="0">
              <a:latin typeface="Roboto Light" panose="02000000000000000000" pitchFamily="2" charset="0"/>
              <a:ea typeface="Roboto Light" panose="02000000000000000000" pitchFamily="2" charset="0"/>
            </a:endParaRPr>
          </a:p>
        </p:txBody>
      </p:sp>
      <p:pic>
        <p:nvPicPr>
          <p:cNvPr id="9" name="Picture 8" descr="A screenshot of a graph&#10;&#10;Description automatically generated">
            <a:extLst>
              <a:ext uri="{FF2B5EF4-FFF2-40B4-BE49-F238E27FC236}">
                <a16:creationId xmlns:a16="http://schemas.microsoft.com/office/drawing/2014/main" id="{C91D6DDE-8A6E-7935-702F-97042FEA2F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690" y="923793"/>
            <a:ext cx="7234653" cy="5422161"/>
          </a:xfrm>
          <a:prstGeom prst="rect">
            <a:avLst/>
          </a:prstGeom>
        </p:spPr>
      </p:pic>
    </p:spTree>
    <p:extLst>
      <p:ext uri="{BB962C8B-B14F-4D97-AF65-F5344CB8AC3E}">
        <p14:creationId xmlns:p14="http://schemas.microsoft.com/office/powerpoint/2010/main" val="155571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CF0974-F493-FCAA-69F0-996208DE46C8}"/>
              </a:ext>
            </a:extLst>
          </p:cNvPr>
          <p:cNvSpPr txBox="1"/>
          <p:nvPr userDrawn="1"/>
        </p:nvSpPr>
        <p:spPr>
          <a:xfrm>
            <a:off x="429651" y="1859339"/>
            <a:ext cx="10178041" cy="3139321"/>
          </a:xfrm>
          <a:prstGeom prst="rect">
            <a:avLst/>
          </a:prstGeom>
          <a:noFill/>
        </p:spPr>
        <p:txBody>
          <a:bodyPr wrap="square" rtlCol="0">
            <a:spAutoFit/>
          </a:bodyPr>
          <a:lstStyle/>
          <a:p>
            <a:r>
              <a:rPr lang="en-US" b="0" i="0" dirty="0">
                <a:solidFill>
                  <a:srgbClr val="000000"/>
                </a:solidFill>
                <a:effectLst/>
                <a:latin typeface="Roboto Light" panose="02000000000000000000" pitchFamily="2" charset="0"/>
                <a:ea typeface="Roboto Light" panose="02000000000000000000" pitchFamily="2" charset="0"/>
              </a:rPr>
              <a:t>The Educator Pack is a resource designed to support clinician’s, educators, researchers and health promotion professionals who facilitate and present using data from the Viral Hepatitis Mapping Report. The educator pack is a PowerPoint breakdown of the key graphics and tables in the Viral Hepatitis Mapping Project: Hepatitis C, National Report 2021-2023. </a:t>
            </a:r>
          </a:p>
          <a:p>
            <a:endParaRPr lang="en-US" b="0" i="0" dirty="0">
              <a:solidFill>
                <a:srgbClr val="000000"/>
              </a:solidFill>
              <a:effectLst/>
              <a:latin typeface="Roboto Light" panose="02000000000000000000" pitchFamily="2" charset="0"/>
              <a:ea typeface="Roboto Light" panose="02000000000000000000" pitchFamily="2" charset="0"/>
            </a:endParaRPr>
          </a:p>
          <a:p>
            <a:r>
              <a:rPr lang="en-US" b="0" i="0" dirty="0">
                <a:solidFill>
                  <a:srgbClr val="000000"/>
                </a:solidFill>
                <a:effectLst/>
                <a:latin typeface="Roboto Light" panose="02000000000000000000" pitchFamily="2" charset="0"/>
                <a:ea typeface="Roboto Light" panose="02000000000000000000" pitchFamily="2" charset="0"/>
              </a:rPr>
              <a:t>Professionals who wish to use aspects and graphics of the Viral Hepatitis Mapping Report can use the slides within this pack. Professionals using the pack can copy and paste slides as necessary into their presentations. Please note that professionals using this pack will not be able to edit the content on the slides.</a:t>
            </a:r>
            <a:br>
              <a:rPr lang="en-US" dirty="0">
                <a:latin typeface="Roboto Light" panose="02000000000000000000" pitchFamily="2" charset="0"/>
                <a:ea typeface="Roboto Light" panose="02000000000000000000" pitchFamily="2" charset="0"/>
              </a:rPr>
            </a:br>
            <a:br>
              <a:rPr lang="en-US" dirty="0">
                <a:latin typeface="Roboto Light" panose="02000000000000000000" pitchFamily="2" charset="0"/>
                <a:ea typeface="Roboto Light" panose="02000000000000000000" pitchFamily="2" charset="0"/>
              </a:rPr>
            </a:br>
            <a:r>
              <a:rPr lang="en-US" b="0" i="1" dirty="0">
                <a:solidFill>
                  <a:srgbClr val="000000"/>
                </a:solidFill>
                <a:effectLst/>
                <a:latin typeface="Roboto Light" panose="02000000000000000000" pitchFamily="2" charset="0"/>
                <a:ea typeface="Roboto Light" panose="02000000000000000000" pitchFamily="2" charset="0"/>
              </a:rPr>
              <a:t>Resource developed May 2024.</a:t>
            </a:r>
            <a:endParaRPr lang="en-AU" i="1" dirty="0">
              <a:latin typeface="Roboto Light" panose="02000000000000000000" pitchFamily="2" charset="0"/>
              <a:ea typeface="Roboto Light" panose="02000000000000000000" pitchFamily="2" charset="0"/>
            </a:endParaRPr>
          </a:p>
        </p:txBody>
      </p:sp>
      <p:pic>
        <p:nvPicPr>
          <p:cNvPr id="13" name="Picture 12" descr="A picture containing umbrella, sketch, accessory, design&#10;&#10;Description automatically generated">
            <a:extLst>
              <a:ext uri="{FF2B5EF4-FFF2-40B4-BE49-F238E27FC236}">
                <a16:creationId xmlns:a16="http://schemas.microsoft.com/office/drawing/2014/main" id="{31131F7C-24BD-5A02-1DB8-C288395A09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14" name="TextBox 13">
            <a:extLst>
              <a:ext uri="{FF2B5EF4-FFF2-40B4-BE49-F238E27FC236}">
                <a16:creationId xmlns:a16="http://schemas.microsoft.com/office/drawing/2014/main" id="{94C33870-FB64-8FA7-1C58-982C991BC468}"/>
              </a:ext>
            </a:extLst>
          </p:cNvPr>
          <p:cNvSpPr txBox="1"/>
          <p:nvPr userDrawn="1"/>
        </p:nvSpPr>
        <p:spPr>
          <a:xfrm>
            <a:off x="429651" y="402012"/>
            <a:ext cx="71347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a:effectLst/>
                <a:latin typeface="Roboto Light" panose="02000000000000000000" pitchFamily="2" charset="0"/>
              </a:rPr>
              <a:t>Introduction</a:t>
            </a:r>
          </a:p>
        </p:txBody>
      </p:sp>
      <p:grpSp>
        <p:nvGrpSpPr>
          <p:cNvPr id="15" name="Group 14">
            <a:extLst>
              <a:ext uri="{FF2B5EF4-FFF2-40B4-BE49-F238E27FC236}">
                <a16:creationId xmlns:a16="http://schemas.microsoft.com/office/drawing/2014/main" id="{8A9D8749-2C9D-D439-466F-845902138F95}"/>
              </a:ext>
            </a:extLst>
          </p:cNvPr>
          <p:cNvGrpSpPr/>
          <p:nvPr userDrawn="1"/>
        </p:nvGrpSpPr>
        <p:grpSpPr>
          <a:xfrm>
            <a:off x="4305657" y="5250761"/>
            <a:ext cx="3580686" cy="846033"/>
            <a:chOff x="350520" y="5819961"/>
            <a:chExt cx="2110975" cy="365125"/>
          </a:xfrm>
        </p:grpSpPr>
        <p:pic>
          <p:nvPicPr>
            <p:cNvPr id="16" name="Picture 15" descr="Rectangle&#10;&#10;Description automatically generated with medium confidence">
              <a:extLst>
                <a:ext uri="{FF2B5EF4-FFF2-40B4-BE49-F238E27FC236}">
                  <a16:creationId xmlns:a16="http://schemas.microsoft.com/office/drawing/2014/main" id="{0735DB29-6B05-3337-9401-CBD744B22C5A}"/>
                </a:ext>
              </a:extLst>
            </p:cNvPr>
            <p:cNvPicPr>
              <a:picLocks noChangeAspect="1"/>
            </p:cNvPicPr>
            <p:nvPr userDrawn="1"/>
          </p:nvPicPr>
          <p:blipFill>
            <a:blip r:embed="rId3"/>
            <a:stretch>
              <a:fillRect/>
            </a:stretch>
          </p:blipFill>
          <p:spPr>
            <a:xfrm>
              <a:off x="350520" y="5819961"/>
              <a:ext cx="2110975" cy="365125"/>
            </a:xfrm>
            <a:prstGeom prst="rect">
              <a:avLst/>
            </a:prstGeom>
          </p:spPr>
        </p:pic>
        <p:sp>
          <p:nvSpPr>
            <p:cNvPr id="17" name="TextBox 16">
              <a:extLst>
                <a:ext uri="{FF2B5EF4-FFF2-40B4-BE49-F238E27FC236}">
                  <a16:creationId xmlns:a16="http://schemas.microsoft.com/office/drawing/2014/main" id="{C6973E50-B171-2542-42F6-CD64F1E9ABBF}"/>
                </a:ext>
              </a:extLst>
            </p:cNvPr>
            <p:cNvSpPr txBox="1"/>
            <p:nvPr userDrawn="1"/>
          </p:nvSpPr>
          <p:spPr>
            <a:xfrm>
              <a:off x="477868" y="5899547"/>
              <a:ext cx="1632094" cy="1859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u="none" dirty="0">
                  <a:solidFill>
                    <a:srgbClr val="0060AE"/>
                  </a:solidFill>
                  <a:effectLst/>
                  <a:latin typeface="Roboto Light" panose="02000000000000000000" pitchFamily="2" charset="0"/>
                  <a:ea typeface="Roboto Light" panose="02000000000000000000" pitchFamily="2" charset="0"/>
                  <a:hlinkClick r:id="rId4"/>
                </a:rPr>
                <a:t>Access the Viral Hepatitis Mapping Report: Hepatitis C 2021-2023 here</a:t>
              </a:r>
              <a:endParaRPr lang="en-AU" sz="1100" b="0" i="0" u="none" dirty="0">
                <a:solidFill>
                  <a:srgbClr val="0060AE"/>
                </a:solidFill>
                <a:effectLst/>
                <a:latin typeface="Roboto Light" panose="02000000000000000000" pitchFamily="2" charset="0"/>
                <a:ea typeface="Roboto Light" panose="02000000000000000000" pitchFamily="2" charset="0"/>
              </a:endParaRPr>
            </a:p>
          </p:txBody>
        </p:sp>
      </p:grpSp>
      <p:pic>
        <p:nvPicPr>
          <p:cNvPr id="2" name="Picture 1" descr="A close-up of a logo&#10;&#10;Description automatically generated with low confidence">
            <a:extLst>
              <a:ext uri="{FF2B5EF4-FFF2-40B4-BE49-F238E27FC236}">
                <a16:creationId xmlns:a16="http://schemas.microsoft.com/office/drawing/2014/main" id="{B612275F-33F1-D52F-4D1A-B87D7CE71D7E}"/>
              </a:ext>
            </a:extLst>
          </p:cNvPr>
          <p:cNvPicPr>
            <a:picLocks noChangeAspect="1"/>
          </p:cNvPicPr>
          <p:nvPr userDrawn="1"/>
        </p:nvPicPr>
        <p:blipFill>
          <a:blip r:embed="rId5"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193646" y="6325374"/>
            <a:ext cx="1929562" cy="471620"/>
          </a:xfrm>
          <a:prstGeom prst="rect">
            <a:avLst/>
          </a:prstGeom>
        </p:spPr>
      </p:pic>
      <p:pic>
        <p:nvPicPr>
          <p:cNvPr id="3" name="Picture 2" descr="A picture containing font, graphics, logo, graphic design&#10;&#10;Description automatically generated">
            <a:extLst>
              <a:ext uri="{FF2B5EF4-FFF2-40B4-BE49-F238E27FC236}">
                <a16:creationId xmlns:a16="http://schemas.microsoft.com/office/drawing/2014/main" id="{BEC8F5B5-18C4-0215-FC09-C4A51410940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6336" y="6346950"/>
            <a:ext cx="952868" cy="402110"/>
          </a:xfrm>
          <a:prstGeom prst="rect">
            <a:avLst/>
          </a:prstGeom>
        </p:spPr>
      </p:pic>
      <p:sp>
        <p:nvSpPr>
          <p:cNvPr id="4" name="TextBox 3">
            <a:extLst>
              <a:ext uri="{FF2B5EF4-FFF2-40B4-BE49-F238E27FC236}">
                <a16:creationId xmlns:a16="http://schemas.microsoft.com/office/drawing/2014/main" id="{782D92E1-630E-4C53-6BAA-8FCEAF1632DB}"/>
              </a:ext>
            </a:extLst>
          </p:cNvPr>
          <p:cNvSpPr txBox="1"/>
          <p:nvPr userDrawn="1"/>
        </p:nvSpPr>
        <p:spPr>
          <a:xfrm>
            <a:off x="7332293" y="6548005"/>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claim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53F62-6D8D-CC4F-9CCE-699BDF0ABD0A}"/>
              </a:ext>
            </a:extLst>
          </p:cNvPr>
          <p:cNvSpPr/>
          <p:nvPr userDrawn="1"/>
        </p:nvSpPr>
        <p:spPr>
          <a:xfrm>
            <a:off x="0" y="1"/>
            <a:ext cx="12192000" cy="6858000"/>
          </a:xfrm>
          <a:prstGeom prst="rect">
            <a:avLst/>
          </a:prstGeom>
          <a:solidFill>
            <a:srgbClr val="91C5EA">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7FF0368-DF1E-CC4D-93D2-33D46FEC2C56}"/>
              </a:ext>
            </a:extLst>
          </p:cNvPr>
          <p:cNvSpPr txBox="1"/>
          <p:nvPr userDrawn="1"/>
        </p:nvSpPr>
        <p:spPr>
          <a:xfrm>
            <a:off x="1732697" y="2021998"/>
            <a:ext cx="8726606"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4400" dirty="0">
                <a:effectLst/>
                <a:latin typeface="Roboto Light" panose="02000000000000000000" pitchFamily="2" charset="0"/>
              </a:rPr>
              <a:t>Viral Hepatitis Mapping Project: Hepatitis C</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3600" i="1" dirty="0">
                <a:effectLst/>
                <a:latin typeface="Roboto Light" panose="02000000000000000000" pitchFamily="2" charset="0"/>
              </a:rPr>
              <a:t>Geographic diversity in chronic hepatitis C prevalence and treatment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3600" i="0" dirty="0">
                <a:effectLst/>
                <a:latin typeface="Roboto Light" panose="02000000000000000000" pitchFamily="2" charset="0"/>
              </a:rPr>
              <a:t>National Report 2021-2023</a:t>
            </a:r>
          </a:p>
        </p:txBody>
      </p:sp>
      <p:pic>
        <p:nvPicPr>
          <p:cNvPr id="10" name="Picture 9" descr="A picture containing umbrella, sketch, accessory, design&#10;&#10;Description automatically generated">
            <a:extLst>
              <a:ext uri="{FF2B5EF4-FFF2-40B4-BE49-F238E27FC236}">
                <a16:creationId xmlns:a16="http://schemas.microsoft.com/office/drawing/2014/main" id="{41031A0D-B898-2112-0EDE-7B0FA94D2A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pic>
        <p:nvPicPr>
          <p:cNvPr id="5" name="Picture 4" descr="A close-up of a logo&#10;&#10;Description automatically generated with low confidence">
            <a:extLst>
              <a:ext uri="{FF2B5EF4-FFF2-40B4-BE49-F238E27FC236}">
                <a16:creationId xmlns:a16="http://schemas.microsoft.com/office/drawing/2014/main" id="{8D4ACEFB-9790-7FB8-FEA7-BA34E307E6CA}"/>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193646" y="6325374"/>
            <a:ext cx="1929562" cy="471620"/>
          </a:xfrm>
          <a:prstGeom prst="rect">
            <a:avLst/>
          </a:prstGeom>
        </p:spPr>
      </p:pic>
      <p:pic>
        <p:nvPicPr>
          <p:cNvPr id="7" name="Picture 6" descr="A picture containing font, graphics, logo, graphic design&#10;&#10;Description automatically generated">
            <a:extLst>
              <a:ext uri="{FF2B5EF4-FFF2-40B4-BE49-F238E27FC236}">
                <a16:creationId xmlns:a16="http://schemas.microsoft.com/office/drawing/2014/main" id="{9C325183-AE64-07F7-A84C-5C0DA9B5CF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336" y="6346950"/>
            <a:ext cx="952868" cy="402110"/>
          </a:xfrm>
          <a:prstGeom prst="rect">
            <a:avLst/>
          </a:prstGeom>
        </p:spPr>
      </p:pic>
      <p:sp>
        <p:nvSpPr>
          <p:cNvPr id="4" name="TextBox 3">
            <a:extLst>
              <a:ext uri="{FF2B5EF4-FFF2-40B4-BE49-F238E27FC236}">
                <a16:creationId xmlns:a16="http://schemas.microsoft.com/office/drawing/2014/main" id="{4DFBA9FB-6FDB-01FD-B557-E2B5DB957464}"/>
              </a:ext>
            </a:extLst>
          </p:cNvPr>
          <p:cNvSpPr txBox="1"/>
          <p:nvPr userDrawn="1"/>
        </p:nvSpPr>
        <p:spPr>
          <a:xfrm>
            <a:off x="7332293" y="6548005"/>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Tree>
    <p:extLst>
      <p:ext uri="{BB962C8B-B14F-4D97-AF65-F5344CB8AC3E}">
        <p14:creationId xmlns:p14="http://schemas.microsoft.com/office/powerpoint/2010/main" val="3236750425"/>
      </p:ext>
    </p:extLst>
  </p:cSld>
  <p:clrMapOvr>
    <a:masterClrMapping/>
  </p:clrMapOvr>
  <p:extLst>
    <p:ext uri="{DCECCB84-F9BA-43D5-87BE-67443E8EF086}">
      <p15:sldGuideLst xmlns:p15="http://schemas.microsoft.com/office/powerpoint/2012/main">
        <p15:guide id="1" orient="horz" pos="2160">
          <p15:clr>
            <a:srgbClr val="FBAE40"/>
          </p15:clr>
        </p15:guide>
        <p15:guide id="2" pos="17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A.1: Variation in estimated prevalence of CHC in 2016, relative to the national average,</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by state and territory</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8" name="Picture 7" descr="A screenshot of a report&#10;&#10;Description automatically generated">
            <a:extLst>
              <a:ext uri="{FF2B5EF4-FFF2-40B4-BE49-F238E27FC236}">
                <a16:creationId xmlns:a16="http://schemas.microsoft.com/office/drawing/2014/main" id="{AD41AECA-8252-A88C-4D63-72F60E94568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8661" y="1357802"/>
            <a:ext cx="8266891" cy="4795169"/>
          </a:xfrm>
          <a:prstGeom prst="rect">
            <a:avLst/>
          </a:prstGeom>
        </p:spPr>
      </p:pic>
    </p:spTree>
    <p:extLst>
      <p:ext uri="{BB962C8B-B14F-4D97-AF65-F5344CB8AC3E}">
        <p14:creationId xmlns:p14="http://schemas.microsoft.com/office/powerpoint/2010/main" val="241235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0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A.1: Estimated variation in prevalence of CHC in 2016, compared to the national</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average, by PHN</a:t>
            </a:r>
            <a:endParaRPr lang="en-AU" sz="1400" b="1" dirty="0">
              <a:solidFill>
                <a:schemeClr val="tx1"/>
              </a:solidFill>
              <a:effectLst/>
              <a:latin typeface="Roboto Light" panose="02000000000000000000" pitchFamily="2" charset="0"/>
              <a:ea typeface="Roboto Light" panose="02000000000000000000" pitchFamily="2" charset="0"/>
            </a:endParaRPr>
          </a:p>
        </p:txBody>
      </p:sp>
      <p:sp>
        <p:nvSpPr>
          <p:cNvPr id="3" name="TextBox 2">
            <a:extLst>
              <a:ext uri="{FF2B5EF4-FFF2-40B4-BE49-F238E27FC236}">
                <a16:creationId xmlns:a16="http://schemas.microsoft.com/office/drawing/2014/main" id="{3F7B28EC-D9E9-357F-B16F-714D84639B86}"/>
              </a:ext>
            </a:extLst>
          </p:cNvPr>
          <p:cNvSpPr txBox="1"/>
          <p:nvPr userDrawn="1"/>
        </p:nvSpPr>
        <p:spPr>
          <a:xfrm>
            <a:off x="9092725" y="5809048"/>
            <a:ext cx="2940755" cy="707886"/>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 PHN, Primary Health Network.</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CHC prevalence estimates based on published national estimates and notifications distribution. 2016 is</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used as baseline for the National Strategy treatment uptake targets.</a:t>
            </a:r>
            <a:endParaRPr lang="en-AU" sz="800" dirty="0">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8" name="Picture 7" descr="A graph of a graph&#10;&#10;Description automatically generated with medium confidence">
            <a:extLst>
              <a:ext uri="{FF2B5EF4-FFF2-40B4-BE49-F238E27FC236}">
                <a16:creationId xmlns:a16="http://schemas.microsoft.com/office/drawing/2014/main" id="{4ECED31A-4939-7189-14A5-0B01A74CE65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08274" y="782155"/>
            <a:ext cx="5094178" cy="6041428"/>
          </a:xfrm>
          <a:prstGeom prst="rect">
            <a:avLst/>
          </a:prstGeom>
        </p:spPr>
      </p:pic>
    </p:spTree>
    <p:extLst>
      <p:ext uri="{BB962C8B-B14F-4D97-AF65-F5344CB8AC3E}">
        <p14:creationId xmlns:p14="http://schemas.microsoft.com/office/powerpoint/2010/main" val="339923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1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A.2: Number of people receiving CHC treatment in Australia, by month,</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January 2020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sp>
        <p:nvSpPr>
          <p:cNvPr id="3" name="TextBox 2">
            <a:extLst>
              <a:ext uri="{FF2B5EF4-FFF2-40B4-BE49-F238E27FC236}">
                <a16:creationId xmlns:a16="http://schemas.microsoft.com/office/drawing/2014/main" id="{3F7B28EC-D9E9-357F-B16F-714D84639B86}"/>
              </a:ext>
            </a:extLst>
          </p:cNvPr>
          <p:cNvSpPr txBox="1"/>
          <p:nvPr userDrawn="1"/>
        </p:nvSpPr>
        <p:spPr>
          <a:xfrm>
            <a:off x="9092725" y="6010719"/>
            <a:ext cx="2940755" cy="46166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Services Australia Medicare statistics.</a:t>
            </a:r>
            <a:endParaRPr lang="en-AU" sz="800" dirty="0">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9" name="Picture 8" descr="A graph of a graph of a number of years&#10;&#10;Description automatically generated with medium confidence">
            <a:extLst>
              <a:ext uri="{FF2B5EF4-FFF2-40B4-BE49-F238E27FC236}">
                <a16:creationId xmlns:a16="http://schemas.microsoft.com/office/drawing/2014/main" id="{939F4425-CA55-A6D9-DE17-C743467797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7110" y="1099260"/>
            <a:ext cx="7785219" cy="5510638"/>
          </a:xfrm>
          <a:prstGeom prst="rect">
            <a:avLst/>
          </a:prstGeom>
        </p:spPr>
      </p:pic>
    </p:spTree>
    <p:extLst>
      <p:ext uri="{BB962C8B-B14F-4D97-AF65-F5344CB8AC3E}">
        <p14:creationId xmlns:p14="http://schemas.microsoft.com/office/powerpoint/2010/main" val="54259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0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Figure A.3: Average monthly number of people receiving CHC treatment in Australia, by year,</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sp>
        <p:nvSpPr>
          <p:cNvPr id="3" name="TextBox 2">
            <a:extLst>
              <a:ext uri="{FF2B5EF4-FFF2-40B4-BE49-F238E27FC236}">
                <a16:creationId xmlns:a16="http://schemas.microsoft.com/office/drawing/2014/main" id="{3F7B28EC-D9E9-357F-B16F-714D84639B86}"/>
              </a:ext>
            </a:extLst>
          </p:cNvPr>
          <p:cNvSpPr txBox="1"/>
          <p:nvPr userDrawn="1"/>
        </p:nvSpPr>
        <p:spPr>
          <a:xfrm>
            <a:off x="9092725" y="6010719"/>
            <a:ext cx="2940755" cy="461665"/>
          </a:xfrm>
          <a:prstGeom prst="rect">
            <a:avLst/>
          </a:prstGeom>
          <a:noFill/>
        </p:spPr>
        <p:txBody>
          <a:bodyPr wrap="square">
            <a:spAutoFit/>
          </a:bodyPr>
          <a:lstStyle/>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CHC, chronic hepatitis C.</a:t>
            </a:r>
          </a:p>
          <a:p>
            <a:pPr algn="l"/>
            <a:r>
              <a:rPr lang="en-US" sz="800" b="0" i="0" u="none" strike="noStrike" baseline="0" dirty="0">
                <a:solidFill>
                  <a:srgbClr val="000000"/>
                </a:solidFill>
                <a:latin typeface="Roboto Light" panose="02000000000000000000" pitchFamily="2" charset="0"/>
                <a:ea typeface="Roboto Light" panose="02000000000000000000" pitchFamily="2" charset="0"/>
              </a:rPr>
              <a:t>Data source: Treatment data sourced from Services Australia Medicare statistics.</a:t>
            </a:r>
            <a:endParaRPr lang="en-AU" sz="800" dirty="0">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8" name="Picture 7" descr="A graph with a line going up&#10;&#10;Description automatically generated">
            <a:extLst>
              <a:ext uri="{FF2B5EF4-FFF2-40B4-BE49-F238E27FC236}">
                <a16:creationId xmlns:a16="http://schemas.microsoft.com/office/drawing/2014/main" id="{CCE2F9FB-F397-ED5D-E06A-9FD8E1B02A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0554" y="1213404"/>
            <a:ext cx="7902443" cy="5258980"/>
          </a:xfrm>
          <a:prstGeom prst="rect">
            <a:avLst/>
          </a:prstGeom>
        </p:spPr>
      </p:pic>
    </p:spTree>
    <p:extLst>
      <p:ext uri="{BB962C8B-B14F-4D97-AF65-F5344CB8AC3E}">
        <p14:creationId xmlns:p14="http://schemas.microsoft.com/office/powerpoint/2010/main" val="11901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1_Blank">
    <p:spTree>
      <p:nvGrpSpPr>
        <p:cNvPr id="1" name=""/>
        <p:cNvGrpSpPr/>
        <p:nvPr/>
      </p:nvGrpSpPr>
      <p:grpSpPr>
        <a:xfrm>
          <a:off x="0" y="0"/>
          <a:ext cx="0" cy="0"/>
          <a:chOff x="0" y="0"/>
          <a:chExt cx="0" cy="0"/>
        </a:xfrm>
      </p:grpSpPr>
      <p:pic>
        <p:nvPicPr>
          <p:cNvPr id="5" name="Picture 4" descr="A picture containing umbrella, sketch, accessory, design&#10;&#10;Description automatically generated">
            <a:extLst>
              <a:ext uri="{FF2B5EF4-FFF2-40B4-BE49-F238E27FC236}">
                <a16:creationId xmlns:a16="http://schemas.microsoft.com/office/drawing/2014/main" id="{496059B8-8E82-D041-5365-8BDB5A67A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92"/>
          <a:stretch/>
        </p:blipFill>
        <p:spPr>
          <a:xfrm>
            <a:off x="0" y="0"/>
            <a:ext cx="12192000" cy="1049795"/>
          </a:xfrm>
          <a:prstGeom prst="rect">
            <a:avLst/>
          </a:prstGeom>
        </p:spPr>
      </p:pic>
      <p:sp>
        <p:nvSpPr>
          <p:cNvPr id="6" name="TextBox 5">
            <a:extLst>
              <a:ext uri="{FF2B5EF4-FFF2-40B4-BE49-F238E27FC236}">
                <a16:creationId xmlns:a16="http://schemas.microsoft.com/office/drawing/2014/main" id="{0EE81BF0-6452-3E8A-43DA-DB4E0FB97BDE}"/>
              </a:ext>
            </a:extLst>
          </p:cNvPr>
          <p:cNvSpPr txBox="1"/>
          <p:nvPr userDrawn="1"/>
        </p:nvSpPr>
        <p:spPr>
          <a:xfrm>
            <a:off x="7444556" y="6551689"/>
            <a:ext cx="4670532"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WHO Collaborating Centre Epidemiology, The Doherty Institute &amp; ASHM, Australia, [</a:t>
            </a:r>
            <a:r>
              <a:rPr lang="en-AU" sz="800" kern="1200" dirty="0">
                <a:solidFill>
                  <a:schemeClr val="tx1">
                    <a:lumMod val="50000"/>
                    <a:lumOff val="50000"/>
                  </a:schemeClr>
                </a:solidFill>
                <a:latin typeface="Roboto Light" panose="02000000000000000000" pitchFamily="2" charset="0"/>
                <a:ea typeface="+mn-ea"/>
                <a:cs typeface="+mn-cs"/>
              </a:rPr>
              <a:t>May 2024</a:t>
            </a:r>
            <a:r>
              <a:rPr lang="en-AU" sz="800" dirty="0">
                <a:solidFill>
                  <a:schemeClr val="tx1">
                    <a:lumMod val="50000"/>
                    <a:lumOff val="50000"/>
                  </a:schemeClr>
                </a:solidFill>
                <a:latin typeface="Roboto Light" panose="02000000000000000000" pitchFamily="2" charset="0"/>
              </a:rPr>
              <a:t>]</a:t>
            </a:r>
          </a:p>
        </p:txBody>
      </p:sp>
      <p:sp>
        <p:nvSpPr>
          <p:cNvPr id="10" name="TextBox 9">
            <a:extLst>
              <a:ext uri="{FF2B5EF4-FFF2-40B4-BE49-F238E27FC236}">
                <a16:creationId xmlns:a16="http://schemas.microsoft.com/office/drawing/2014/main" id="{C26574F4-55CD-D534-5FF5-192CC3947222}"/>
              </a:ext>
            </a:extLst>
          </p:cNvPr>
          <p:cNvSpPr txBox="1"/>
          <p:nvPr userDrawn="1"/>
        </p:nvSpPr>
        <p:spPr>
          <a:xfrm>
            <a:off x="283179" y="308008"/>
            <a:ext cx="8587356" cy="523220"/>
          </a:xfrm>
          <a:prstGeom prst="rect">
            <a:avLst/>
          </a:prstGeom>
          <a:noFill/>
        </p:spPr>
        <p:txBody>
          <a:bodyPr wrap="square" rtlCol="0">
            <a:spAutoFit/>
          </a:bodyPr>
          <a:lstStyle/>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Table A.2: Estimated CHC treatment uptake variation by state/territory,</a:t>
            </a:r>
          </a:p>
          <a:p>
            <a:pPr algn="l"/>
            <a:r>
              <a:rPr lang="en-US" sz="1400" b="1" i="0" u="none" strike="noStrike" baseline="0" dirty="0">
                <a:solidFill>
                  <a:schemeClr val="tx1"/>
                </a:solidFill>
                <a:latin typeface="Roboto Light" panose="02000000000000000000" pitchFamily="2" charset="0"/>
                <a:ea typeface="Roboto Light" panose="02000000000000000000" pitchFamily="2" charset="0"/>
              </a:rPr>
              <a:t>March 2016 – October 2023</a:t>
            </a:r>
            <a:endParaRPr lang="en-AU" sz="1400" b="1" dirty="0">
              <a:solidFill>
                <a:schemeClr val="tx1"/>
              </a:solidFill>
              <a:effectLst/>
              <a:latin typeface="Roboto Light" panose="02000000000000000000" pitchFamily="2" charset="0"/>
              <a:ea typeface="Roboto Light" panose="02000000000000000000" pitchFamily="2" charset="0"/>
            </a:endParaRPr>
          </a:p>
        </p:txBody>
      </p:sp>
      <p:pic>
        <p:nvPicPr>
          <p:cNvPr id="2" name="Picture 1" descr="A close-up of a logo&#10;&#10;Description automatically generated with low confidence">
            <a:extLst>
              <a:ext uri="{FF2B5EF4-FFF2-40B4-BE49-F238E27FC236}">
                <a16:creationId xmlns:a16="http://schemas.microsoft.com/office/drawing/2014/main" id="{8C885FE6-5EF6-8FFC-F5E0-4EBB4EB8DD3E}"/>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0262438" y="1153900"/>
            <a:ext cx="1929562" cy="471620"/>
          </a:xfrm>
          <a:prstGeom prst="rect">
            <a:avLst/>
          </a:prstGeom>
        </p:spPr>
      </p:pic>
      <p:pic>
        <p:nvPicPr>
          <p:cNvPr id="4" name="Picture 3" descr="A picture containing font, graphics, logo, graphic design&#10;&#10;Description automatically generated">
            <a:extLst>
              <a:ext uri="{FF2B5EF4-FFF2-40B4-BE49-F238E27FC236}">
                <a16:creationId xmlns:a16="http://schemas.microsoft.com/office/drawing/2014/main" id="{93AB2B77-E6A4-9A5C-93E6-DD033DD7B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7786" y="1188655"/>
            <a:ext cx="952868" cy="402110"/>
          </a:xfrm>
          <a:prstGeom prst="rect">
            <a:avLst/>
          </a:prstGeom>
        </p:spPr>
      </p:pic>
      <p:pic>
        <p:nvPicPr>
          <p:cNvPr id="8" name="Picture 7" descr="A screenshot of a report&#10;&#10;Description automatically generated">
            <a:extLst>
              <a:ext uri="{FF2B5EF4-FFF2-40B4-BE49-F238E27FC236}">
                <a16:creationId xmlns:a16="http://schemas.microsoft.com/office/drawing/2014/main" id="{59D066D7-6EDA-613F-6673-A90DA03649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3473" y="1357802"/>
            <a:ext cx="8155230" cy="5049733"/>
          </a:xfrm>
          <a:prstGeom prst="rect">
            <a:avLst/>
          </a:prstGeom>
        </p:spPr>
      </p:pic>
    </p:spTree>
    <p:extLst>
      <p:ext uri="{BB962C8B-B14F-4D97-AF65-F5344CB8AC3E}">
        <p14:creationId xmlns:p14="http://schemas.microsoft.com/office/powerpoint/2010/main" val="229744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735" r:id="rId4"/>
    <p:sldLayoutId id="2147483695"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29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0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20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45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11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7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1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39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2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18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39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35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02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30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95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10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101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53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2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44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4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80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16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14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42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8f589c0-e3a9-4e53-aa8a-69a7a25df939">
      <Terms xmlns="http://schemas.microsoft.com/office/infopath/2007/PartnerControls"/>
    </lcf76f155ced4ddcb4097134ff3c332f>
    <TaxCatchAll xmlns="626634ba-b3e7-477b-a3c5-34b9672cc021" xsi:nil="true"/>
    <Hyperlink xmlns="e8f589c0-e3a9-4e53-aa8a-69a7a25df939">
      <Url xsi:nil="true"/>
      <Description xsi:nil="true"/>
    </Hyper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D6943F41DEEA40BD8A667B2E64C4FD" ma:contentTypeVersion="20" ma:contentTypeDescription="Create a new document." ma:contentTypeScope="" ma:versionID="fcca770c150e3c8e9bd78cc80740a88c">
  <xsd:schema xmlns:xsd="http://www.w3.org/2001/XMLSchema" xmlns:xs="http://www.w3.org/2001/XMLSchema" xmlns:p="http://schemas.microsoft.com/office/2006/metadata/properties" xmlns:ns2="e8f589c0-e3a9-4e53-aa8a-69a7a25df939" xmlns:ns3="626634ba-b3e7-477b-a3c5-34b9672cc021" targetNamespace="http://schemas.microsoft.com/office/2006/metadata/properties" ma:root="true" ma:fieldsID="1ab75b797030be00757d065ffe3b83e7" ns2:_="" ns3:_="">
    <xsd:import namespace="e8f589c0-e3a9-4e53-aa8a-69a7a25df939"/>
    <xsd:import namespace="626634ba-b3e7-477b-a3c5-34b9672cc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Hyperlink"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589c0-e3a9-4e53-aa8a-69a7a25df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Hyperlink" ma:index="18"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8341f2d-bbf9-4513-a15f-30490290cb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6634ba-b3e7-477b-a3c5-34b9672cc02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7f02ae9-5fd9-48c0-89a1-1da24cea6569}" ma:internalName="TaxCatchAll" ma:showField="CatchAllData" ma:web="626634ba-b3e7-477b-a3c5-34b9672cc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8FD63-AA2C-4114-870F-4A239CF30BAC}">
  <ds:schemaRefs>
    <ds:schemaRef ds:uri="http://schemas.microsoft.com/office/infopath/2007/PartnerControls"/>
    <ds:schemaRef ds:uri="626634ba-b3e7-477b-a3c5-34b9672cc02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e8f589c0-e3a9-4e53-aa8a-69a7a25df939"/>
    <ds:schemaRef ds:uri="http://www.w3.org/XML/1998/namespace"/>
    <ds:schemaRef ds:uri="http://purl.org/dc/dcmitype/"/>
  </ds:schemaRefs>
</ds:datastoreItem>
</file>

<file path=customXml/itemProps2.xml><?xml version="1.0" encoding="utf-8"?>
<ds:datastoreItem xmlns:ds="http://schemas.openxmlformats.org/officeDocument/2006/customXml" ds:itemID="{4A7C3022-354D-43FA-ABAD-83D3A34660EA}">
  <ds:schemaRefs>
    <ds:schemaRef ds:uri="http://schemas.microsoft.com/sharepoint/v3/contenttype/forms"/>
  </ds:schemaRefs>
</ds:datastoreItem>
</file>

<file path=customXml/itemProps3.xml><?xml version="1.0" encoding="utf-8"?>
<ds:datastoreItem xmlns:ds="http://schemas.openxmlformats.org/officeDocument/2006/customXml" ds:itemID="{A2A3E8FB-C194-4609-A5AB-B513DEE9E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589c0-e3a9-4e53-aa8a-69a7a25df939"/>
    <ds:schemaRef ds:uri="626634ba-b3e7-477b-a3c5-34b9672cc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95</TotalTime>
  <Words>0</Words>
  <Application>Microsoft Office PowerPoint</Application>
  <PresentationFormat>Widescreen</PresentationFormat>
  <Paragraphs>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Purcell</dc:creator>
  <cp:lastModifiedBy>Isabelle Purcell</cp:lastModifiedBy>
  <cp:revision>3</cp:revision>
  <dcterms:created xsi:type="dcterms:W3CDTF">2023-05-10T03:06:23Z</dcterms:created>
  <dcterms:modified xsi:type="dcterms:W3CDTF">2024-06-07T03:03:29Z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0x010100B1D6943F41DEEA40BD8A667B2E64C4FD</vt:lpwstr>
  </property>
  <property fmtid="{D5CDD505-2E9C-101B-9397-08002B2CF9AE}" pid="3" name="MediaServiceImageTags">
    <vt:lpwstr/>
  </property>
</Properties>
</file>