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8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EF4BF-917B-440A-BD2B-5777BE5490A2}" v="795" dt="2023-06-21T02:15:05.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4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shm.org.au/vh-mapping-project/" TargetMode="External"/><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hyperlink" Target="https://ashm.org.au/vh-mapping-project/"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5.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6.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7.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8.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0.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1.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2.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3.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4.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5.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6.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0.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2.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3.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5.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6.pn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7.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8.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5.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1" name="Picture 7">
            <a:extLst>
              <a:ext uri="{FF2B5EF4-FFF2-40B4-BE49-F238E27FC236}">
                <a16:creationId xmlns:a16="http://schemas.microsoft.com/office/drawing/2014/main" id="{11C12BFE-F908-3FAB-C03A-9E185C7D4A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08715" y="4491038"/>
            <a:ext cx="4848225" cy="31337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1">
            <a:extLst>
              <a:ext uri="{FF2B5EF4-FFF2-40B4-BE49-F238E27FC236}">
                <a16:creationId xmlns:a16="http://schemas.microsoft.com/office/drawing/2014/main" id="{EF2CBD05-E899-5C60-1ECF-C0602E0D52D2}"/>
              </a:ext>
            </a:extLst>
          </p:cNvPr>
          <p:cNvSpPr/>
          <p:nvPr userDrawn="1"/>
        </p:nvSpPr>
        <p:spPr>
          <a:xfrm>
            <a:off x="0" y="-9526"/>
            <a:ext cx="9170667" cy="6867526"/>
          </a:xfrm>
          <a:custGeom>
            <a:avLst/>
            <a:gdLst>
              <a:gd name="connsiteX0" fmla="*/ 4102003 w 9170667"/>
              <a:gd name="connsiteY0" fmla="*/ 0 h 6867526"/>
              <a:gd name="connsiteX1" fmla="*/ 9170667 w 9170667"/>
              <a:gd name="connsiteY1" fmla="*/ 3362325 h 6867526"/>
              <a:gd name="connsiteX2" fmla="*/ 3984528 w 9170667"/>
              <a:gd name="connsiteY2" fmla="*/ 6867525 h 6867526"/>
              <a:gd name="connsiteX3" fmla="*/ 2176293 w 9170667"/>
              <a:gd name="connsiteY3" fmla="*/ 6867525 h 6867526"/>
              <a:gd name="connsiteX4" fmla="*/ 2176293 w 9170667"/>
              <a:gd name="connsiteY4" fmla="*/ 6867526 h 6867526"/>
              <a:gd name="connsiteX5" fmla="*/ 1271464 w 9170667"/>
              <a:gd name="connsiteY5" fmla="*/ 6867526 h 6867526"/>
              <a:gd name="connsiteX6" fmla="*/ 1084849 w 9170667"/>
              <a:gd name="connsiteY6" fmla="*/ 6867526 h 6867526"/>
              <a:gd name="connsiteX7" fmla="*/ 0 w 9170667"/>
              <a:gd name="connsiteY7" fmla="*/ 6867526 h 6867526"/>
              <a:gd name="connsiteX8" fmla="*/ 0 w 9170667"/>
              <a:gd name="connsiteY8" fmla="*/ 9526 h 6867526"/>
              <a:gd name="connsiteX9" fmla="*/ 1084849 w 9170667"/>
              <a:gd name="connsiteY9" fmla="*/ 9526 h 6867526"/>
              <a:gd name="connsiteX10" fmla="*/ 1271464 w 9170667"/>
              <a:gd name="connsiteY10" fmla="*/ 9526 h 6867526"/>
              <a:gd name="connsiteX11" fmla="*/ 1788792 w 9170667"/>
              <a:gd name="connsiteY11" fmla="*/ 9526 h 6867526"/>
              <a:gd name="connsiteX12" fmla="*/ 1788792 w 9170667"/>
              <a:gd name="connsiteY12" fmla="*/ 9525 h 686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0667" h="6867526">
                <a:moveTo>
                  <a:pt x="4102003" y="0"/>
                </a:moveTo>
                <a:lnTo>
                  <a:pt x="9170667" y="3362325"/>
                </a:lnTo>
                <a:lnTo>
                  <a:pt x="3984528" y="6867525"/>
                </a:lnTo>
                <a:lnTo>
                  <a:pt x="2176293" y="6867525"/>
                </a:lnTo>
                <a:lnTo>
                  <a:pt x="2176293" y="6867526"/>
                </a:lnTo>
                <a:lnTo>
                  <a:pt x="1271464" y="6867526"/>
                </a:lnTo>
                <a:lnTo>
                  <a:pt x="1084849" y="6867526"/>
                </a:lnTo>
                <a:lnTo>
                  <a:pt x="0" y="6867526"/>
                </a:lnTo>
                <a:lnTo>
                  <a:pt x="0" y="9526"/>
                </a:lnTo>
                <a:lnTo>
                  <a:pt x="1084849" y="9526"/>
                </a:lnTo>
                <a:lnTo>
                  <a:pt x="1271464" y="9526"/>
                </a:lnTo>
                <a:lnTo>
                  <a:pt x="1788792" y="9526"/>
                </a:lnTo>
                <a:lnTo>
                  <a:pt x="1788792" y="9525"/>
                </a:lnTo>
                <a:close/>
              </a:path>
            </a:pathLst>
          </a:custGeom>
          <a:solidFill>
            <a:srgbClr val="0183B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AU" sz="100">
              <a:noFill/>
            </a:endParaRPr>
          </a:p>
        </p:txBody>
      </p:sp>
      <p:pic>
        <p:nvPicPr>
          <p:cNvPr id="1030" name="Picture 6">
            <a:extLst>
              <a:ext uri="{FF2B5EF4-FFF2-40B4-BE49-F238E27FC236}">
                <a16:creationId xmlns:a16="http://schemas.microsoft.com/office/drawing/2014/main" id="{5053A96B-C38C-BA55-4963-ADF9F61866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9902" y="4491038"/>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font, graphics, logo, graphic design&#10;&#10;Description automatically generated">
            <a:extLst>
              <a:ext uri="{FF2B5EF4-FFF2-40B4-BE49-F238E27FC236}">
                <a16:creationId xmlns:a16="http://schemas.microsoft.com/office/drawing/2014/main" id="{5C5B1B77-B7CE-242D-D534-DDEBC47B04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7443" y="1056711"/>
            <a:ext cx="2192721" cy="925328"/>
          </a:xfrm>
          <a:prstGeom prst="rect">
            <a:avLst/>
          </a:prstGeom>
        </p:spPr>
      </p:pic>
      <p:sp>
        <p:nvSpPr>
          <p:cNvPr id="10" name="TextBox 9">
            <a:extLst>
              <a:ext uri="{FF2B5EF4-FFF2-40B4-BE49-F238E27FC236}">
                <a16:creationId xmlns:a16="http://schemas.microsoft.com/office/drawing/2014/main" id="{A56D7A37-52EA-4F3A-5595-9BD0E1551F6A}"/>
              </a:ext>
            </a:extLst>
          </p:cNvPr>
          <p:cNvSpPr txBox="1"/>
          <p:nvPr userDrawn="1"/>
        </p:nvSpPr>
        <p:spPr>
          <a:xfrm>
            <a:off x="628828" y="1993076"/>
            <a:ext cx="5905144" cy="2862322"/>
          </a:xfrm>
          <a:prstGeom prst="rect">
            <a:avLst/>
          </a:prstGeom>
          <a:noFill/>
        </p:spPr>
        <p:txBody>
          <a:bodyPr wrap="square" rtlCol="0">
            <a:spAutoFit/>
          </a:bodyPr>
          <a:lstStyle/>
          <a:p>
            <a:r>
              <a:rPr lang="en-US" sz="3600" b="1">
                <a:solidFill>
                  <a:schemeClr val="bg1"/>
                </a:solidFill>
                <a:latin typeface="Roboto Light" panose="02000000000000000000" pitchFamily="2" charset="0"/>
                <a:ea typeface="Roboto Light" panose="02000000000000000000" pitchFamily="2" charset="0"/>
              </a:rPr>
              <a:t>Viral Hepatitis Mapping Project Report 2021: Hepatitis B</a:t>
            </a:r>
          </a:p>
          <a:p>
            <a:endParaRPr lang="en-US" sz="3600">
              <a:solidFill>
                <a:schemeClr val="bg1"/>
              </a:solidFill>
              <a:latin typeface="Roboto Light" panose="02000000000000000000" pitchFamily="2" charset="0"/>
              <a:ea typeface="Roboto Light" panose="02000000000000000000" pitchFamily="2" charset="0"/>
            </a:endParaRPr>
          </a:p>
          <a:p>
            <a:r>
              <a:rPr lang="en-US" sz="3600">
                <a:solidFill>
                  <a:schemeClr val="bg1"/>
                </a:solidFill>
                <a:latin typeface="Roboto Light" panose="02000000000000000000" pitchFamily="2" charset="0"/>
                <a:ea typeface="Roboto Light" panose="02000000000000000000" pitchFamily="2" charset="0"/>
              </a:rPr>
              <a:t>Educator Pack</a:t>
            </a:r>
            <a:endParaRPr lang="en-AU" sz="3600">
              <a:solidFill>
                <a:schemeClr val="bg1"/>
              </a:solidFill>
              <a:latin typeface="Roboto Light" panose="02000000000000000000" pitchFamily="2" charset="0"/>
              <a:ea typeface="Roboto Light" panose="02000000000000000000" pitchFamily="2" charset="0"/>
            </a:endParaRPr>
          </a:p>
        </p:txBody>
      </p:sp>
      <p:sp>
        <p:nvSpPr>
          <p:cNvPr id="14" name="TextBox 13">
            <a:extLst>
              <a:ext uri="{FF2B5EF4-FFF2-40B4-BE49-F238E27FC236}">
                <a16:creationId xmlns:a16="http://schemas.microsoft.com/office/drawing/2014/main" id="{92F63E0C-4D6F-A6CD-B591-654EDEE77196}"/>
              </a:ext>
            </a:extLst>
          </p:cNvPr>
          <p:cNvSpPr txBox="1"/>
          <p:nvPr userDrawn="1"/>
        </p:nvSpPr>
        <p:spPr>
          <a:xfrm>
            <a:off x="5082168" y="6599280"/>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pic>
        <p:nvPicPr>
          <p:cNvPr id="3" name="Picture 2" descr="A close-up of a logo&#10;&#10;Description automatically generated with low confidence">
            <a:extLst>
              <a:ext uri="{FF2B5EF4-FFF2-40B4-BE49-F238E27FC236}">
                <a16:creationId xmlns:a16="http://schemas.microsoft.com/office/drawing/2014/main" id="{89B048E6-C019-7C5D-143F-48EA4F7E84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61853" y="43276"/>
            <a:ext cx="4298311" cy="1050586"/>
          </a:xfrm>
          <a:prstGeom prst="rect">
            <a:avLst/>
          </a:prstGeom>
        </p:spPr>
      </p:pic>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Estimated number of people living with CHB by PHN (prevalence in brackets),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84955" y="6178380"/>
            <a:ext cx="5207045" cy="338554"/>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CHB, chronic hepatitis B. PHN, Primary Health Network. Data source: CHB prevalence estimates based on mathematical modelling incorporating population-specific prevalence and ABS population data.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design&#10;&#10;Description automatically generated">
            <a:extLst>
              <a:ext uri="{FF2B5EF4-FFF2-40B4-BE49-F238E27FC236}">
                <a16:creationId xmlns:a16="http://schemas.microsoft.com/office/drawing/2014/main" id="{43AFE116-13F1-1716-EADA-58927500B1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5531" y="648006"/>
            <a:ext cx="5745430" cy="6070030"/>
          </a:xfrm>
          <a:prstGeom prst="rect">
            <a:avLst/>
          </a:prstGeom>
        </p:spPr>
      </p:pic>
    </p:spTree>
    <p:extLst>
      <p:ext uri="{BB962C8B-B14F-4D97-AF65-F5344CB8AC3E}">
        <p14:creationId xmlns:p14="http://schemas.microsoft.com/office/powerpoint/2010/main" val="4279114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dirty="0">
                <a:solidFill>
                  <a:schemeClr val="tx1"/>
                </a:solidFill>
                <a:latin typeface="Roboto Light" panose="02000000000000000000" pitchFamily="2" charset="0"/>
                <a:ea typeface="Roboto Light" panose="02000000000000000000" pitchFamily="2" charset="0"/>
              </a:rPr>
              <a:t>Table: Estimated prevalence of CHB by remoteness area, 2021</a:t>
            </a:r>
            <a:endParaRPr lang="en-AU" sz="1400" b="1" dirty="0">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84955" y="5949284"/>
            <a:ext cx="5207045" cy="584775"/>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ABS, Australian Bureau of Statistics. CHB, chronic hepatitis B. Data source: CHB prevalence estimates based on mathematical modelling incorporating population-specific prevalence and ABS population data. Remoteness based on designations by the ABS. Totals may not add up due to inclusion of people without a remoteness area of residence recorded in source data.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font, number&#10;&#10;Description automatically generated">
            <a:extLst>
              <a:ext uri="{FF2B5EF4-FFF2-40B4-BE49-F238E27FC236}">
                <a16:creationId xmlns:a16="http://schemas.microsoft.com/office/drawing/2014/main" id="{B5B43EB1-E4C7-BABD-4164-25DF74B4399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r="2220" b="29132"/>
          <a:stretch/>
        </p:blipFill>
        <p:spPr>
          <a:xfrm>
            <a:off x="177750" y="1630110"/>
            <a:ext cx="9496470" cy="3597779"/>
          </a:xfrm>
          <a:prstGeom prst="rect">
            <a:avLst/>
          </a:prstGeom>
        </p:spPr>
      </p:pic>
    </p:spTree>
    <p:extLst>
      <p:ext uri="{BB962C8B-B14F-4D97-AF65-F5344CB8AC3E}">
        <p14:creationId xmlns:p14="http://schemas.microsoft.com/office/powerpoint/2010/main" val="352201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Proportion of people living with CHB according to remoteness area, by PHN, ordered by CHB prevalence (in brackets),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6055269"/>
            <a:ext cx="5207045" cy="461665"/>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ABS, Australian Bureau of Statistics. HB, chronic hepatitis B. PHN, Primary Health Network. Data source: CHB prevalence estimates based on mathematical modelling incorporating population-specific prevalence and ABS population data. Remoteness based on designations by the ABS.</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300B72B3-D5DE-95A4-E78F-A4E551658F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124" y="652618"/>
            <a:ext cx="4431426" cy="6140153"/>
          </a:xfrm>
          <a:prstGeom prst="rect">
            <a:avLst/>
          </a:prstGeom>
        </p:spPr>
      </p:pic>
    </p:spTree>
    <p:extLst>
      <p:ext uri="{BB962C8B-B14F-4D97-AF65-F5344CB8AC3E}">
        <p14:creationId xmlns:p14="http://schemas.microsoft.com/office/powerpoint/2010/main" val="914802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8609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Estimated proportion of people living with CHB who have been diagnosed, by state and territory,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965217"/>
            <a:ext cx="5207045" cy="584775"/>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ABS, Australian Bureau of Statistics. CHB, chronic hepatitis B. Data source: CHB prevalence estimates based on mathematical modelling incorporating population-specific prevalence and ABS population data. Proportion diagnosed estimated using modelling combined with notifications data. Totals may not add up due to inclusion of people without a state/territory of residence recorded in source data.</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number, font&#10;&#10;Description automatically generated">
            <a:extLst>
              <a:ext uri="{FF2B5EF4-FFF2-40B4-BE49-F238E27FC236}">
                <a16:creationId xmlns:a16="http://schemas.microsoft.com/office/drawing/2014/main" id="{3A27AFD6-8529-539F-1BD0-242F1A1EFA4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0257"/>
          <a:stretch/>
        </p:blipFill>
        <p:spPr>
          <a:xfrm>
            <a:off x="283179" y="1188655"/>
            <a:ext cx="8074934" cy="4607414"/>
          </a:xfrm>
          <a:prstGeom prst="rect">
            <a:avLst/>
          </a:prstGeom>
        </p:spPr>
      </p:pic>
    </p:spTree>
    <p:extLst>
      <p:ext uri="{BB962C8B-B14F-4D97-AF65-F5344CB8AC3E}">
        <p14:creationId xmlns:p14="http://schemas.microsoft.com/office/powerpoint/2010/main" val="1288964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63002"/>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dirty="0">
                <a:solidFill>
                  <a:schemeClr val="tx1"/>
                </a:solidFill>
                <a:latin typeface="Roboto Light" panose="02000000000000000000" pitchFamily="2" charset="0"/>
                <a:ea typeface="Roboto Light" panose="02000000000000000000" pitchFamily="2" charset="0"/>
              </a:rPr>
              <a:t>Figure: </a:t>
            </a:r>
            <a:r>
              <a:rPr lang="en-US" sz="1400" b="1" i="0" u="none" strike="noStrike" baseline="0" dirty="0">
                <a:solidFill>
                  <a:srgbClr val="000000"/>
                </a:solidFill>
                <a:latin typeface="Roboto Light" panose="02000000000000000000" pitchFamily="2" charset="0"/>
                <a:ea typeface="Roboto Light" panose="02000000000000000000" pitchFamily="2" charset="0"/>
              </a:rPr>
              <a:t>People living with CHB in Australia, by priority population,* 2021</a:t>
            </a:r>
            <a:endParaRPr lang="en-AU" sz="1400" b="1" dirty="0">
              <a:solidFill>
                <a:schemeClr val="tx1"/>
              </a:solidFill>
              <a:effectLst/>
              <a:highlight>
                <a:srgbClr val="FFFF00"/>
              </a:highligh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669345"/>
            <a:ext cx="5207045" cy="830997"/>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 *When a person belonged to more than one population group, they were allocated to only one in the model based on evidence regarding the most common transmission risk, with </a:t>
            </a:r>
            <a:r>
              <a:rPr lang="en-US" sz="800" b="0" i="0" u="none" strike="noStrike" baseline="0" err="1">
                <a:solidFill>
                  <a:schemeClr val="tx1"/>
                </a:solidFill>
                <a:latin typeface="Roboto Light" panose="02000000000000000000" pitchFamily="2" charset="0"/>
                <a:ea typeface="Roboto Light" panose="02000000000000000000" pitchFamily="2" charset="0"/>
              </a:rPr>
              <a:t>prioritisation</a:t>
            </a:r>
            <a:r>
              <a:rPr lang="en-US" sz="800" b="0" i="0" u="none" strike="noStrike" baseline="0">
                <a:solidFill>
                  <a:schemeClr val="tx1"/>
                </a:solidFill>
                <a:latin typeface="Roboto Light" panose="02000000000000000000" pitchFamily="2" charset="0"/>
                <a:ea typeface="Roboto Light" panose="02000000000000000000" pitchFamily="2" charset="0"/>
              </a:rPr>
              <a:t> given to country of birth and Aboriginal and Torres Strait Islander status.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circle, diagram&#10;&#10;Description automatically generated">
            <a:extLst>
              <a:ext uri="{FF2B5EF4-FFF2-40B4-BE49-F238E27FC236}">
                <a16:creationId xmlns:a16="http://schemas.microsoft.com/office/drawing/2014/main" id="{90BA2B42-1CEF-EF4F-D0FB-44CA939753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8360" y="1642112"/>
            <a:ext cx="9216293" cy="4027233"/>
          </a:xfrm>
          <a:prstGeom prst="rect">
            <a:avLst/>
          </a:prstGeom>
        </p:spPr>
      </p:pic>
    </p:spTree>
    <p:extLst>
      <p:ext uri="{BB962C8B-B14F-4D97-AF65-F5344CB8AC3E}">
        <p14:creationId xmlns:p14="http://schemas.microsoft.com/office/powerpoint/2010/main" val="365083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People living with CHB in Australia, by priority population,</a:t>
            </a:r>
            <a:r>
              <a:rPr lang="en-US" sz="1400" b="1" i="0" u="none" strike="noStrike" baseline="30000">
                <a:solidFill>
                  <a:schemeClr val="tx1"/>
                </a:solidFill>
                <a:latin typeface="Roboto Light" panose="02000000000000000000" pitchFamily="2" charset="0"/>
                <a:ea typeface="Roboto Light" panose="02000000000000000000" pitchFamily="2" charset="0"/>
              </a:rPr>
              <a:t>* </a:t>
            </a:r>
            <a:r>
              <a:rPr lang="en-US" sz="1400" b="1" i="0" u="none" strike="noStrike" baseline="0">
                <a:solidFill>
                  <a:schemeClr val="tx1"/>
                </a:solidFill>
                <a:latin typeface="Roboto Light" panose="02000000000000000000" pitchFamily="2" charset="0"/>
                <a:ea typeface="Roboto Light" panose="02000000000000000000" pitchFamily="2" charset="0"/>
              </a:rPr>
              <a:t>ordered from highest to lowest prevalence within each subgroup,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718995"/>
            <a:ext cx="5207045" cy="830997"/>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*When a person belonged to more than one population group, they were allocated to only one in the model based on evidence regarding the most common transmission risk, with </a:t>
            </a:r>
            <a:r>
              <a:rPr lang="en-US" sz="800" b="0" i="0" u="none" strike="noStrike" baseline="0" err="1">
                <a:solidFill>
                  <a:schemeClr val="tx1"/>
                </a:solidFill>
                <a:latin typeface="Roboto Light" panose="02000000000000000000" pitchFamily="2" charset="0"/>
                <a:ea typeface="Roboto Light" panose="02000000000000000000" pitchFamily="2" charset="0"/>
              </a:rPr>
              <a:t>prioritisation</a:t>
            </a:r>
            <a:r>
              <a:rPr lang="en-US" sz="800" b="0" i="0" u="none" strike="noStrike" baseline="0">
                <a:solidFill>
                  <a:schemeClr val="tx1"/>
                </a:solidFill>
                <a:latin typeface="Roboto Light" panose="02000000000000000000" pitchFamily="2" charset="0"/>
                <a:ea typeface="Roboto Light" panose="02000000000000000000" pitchFamily="2" charset="0"/>
              </a:rPr>
              <a:t> given to country of birth and Aboriginal and Torres Strait Islander status.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screenshot of a document&#10;&#10;Description automatically generated with low confidence">
            <a:extLst>
              <a:ext uri="{FF2B5EF4-FFF2-40B4-BE49-F238E27FC236}">
                <a16:creationId xmlns:a16="http://schemas.microsoft.com/office/drawing/2014/main" id="{4F8015F0-4776-BEA7-3973-B47EF387507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6633"/>
          <a:stretch/>
        </p:blipFill>
        <p:spPr>
          <a:xfrm>
            <a:off x="392127" y="788722"/>
            <a:ext cx="5812821" cy="5978411"/>
          </a:xfrm>
          <a:prstGeom prst="rect">
            <a:avLst/>
          </a:prstGeom>
        </p:spPr>
      </p:pic>
    </p:spTree>
    <p:extLst>
      <p:ext uri="{BB962C8B-B14F-4D97-AF65-F5344CB8AC3E}">
        <p14:creationId xmlns:p14="http://schemas.microsoft.com/office/powerpoint/2010/main" val="2559416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8695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dirty="0">
                <a:solidFill>
                  <a:schemeClr val="tx1"/>
                </a:solidFill>
                <a:latin typeface="Roboto Light" panose="02000000000000000000" pitchFamily="2" charset="0"/>
                <a:ea typeface="Roboto Light" panose="02000000000000000000" pitchFamily="2" charset="0"/>
              </a:rPr>
              <a:t>Figure: Number (bars) and proportion (labels) of people born overseas and living with CHB in Australia, by country of birth (top 30 countries), 2021</a:t>
            </a:r>
            <a:endParaRPr lang="en-AU" sz="1400" b="1" dirty="0">
              <a:solidFill>
                <a:schemeClr val="tx1"/>
              </a:solidFill>
              <a:effectLst/>
              <a:highlight>
                <a:srgbClr val="FFFF00"/>
              </a:highligh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58257" y="5975964"/>
            <a:ext cx="5207045" cy="584775"/>
          </a:xfrm>
          <a:prstGeom prst="rect">
            <a:avLst/>
          </a:prstGeom>
          <a:noFill/>
        </p:spPr>
        <p:txBody>
          <a:bodyPr wrap="square">
            <a:spAutoFit/>
          </a:bodyPr>
          <a:lstStyle/>
          <a:p>
            <a:pPr algn="r"/>
            <a:r>
              <a:rPr lang="en-AU" sz="800" b="0" i="0" u="none" strike="noStrike" baseline="0">
                <a:solidFill>
                  <a:schemeClr val="tx1"/>
                </a:solidFill>
                <a:latin typeface="Roboto Light" panose="02000000000000000000" pitchFamily="2" charset="0"/>
                <a:ea typeface="Roboto Light" panose="02000000000000000000" pitchFamily="2" charset="0"/>
              </a:rPr>
              <a:t>ABS, Australian Bureau of Statistics. </a:t>
            </a:r>
          </a:p>
          <a:p>
            <a:pPr algn="r"/>
            <a:r>
              <a:rPr lang="en-AU" sz="800" b="0" i="0" u="none" strike="noStrike" baseline="0">
                <a:solidFill>
                  <a:schemeClr val="tx1"/>
                </a:solidFill>
                <a:latin typeface="Roboto Light" panose="02000000000000000000" pitchFamily="2" charset="0"/>
                <a:ea typeface="Roboto Light" panose="02000000000000000000" pitchFamily="2" charset="0"/>
              </a:rPr>
              <a:t>CHB, chronic hepatitis B. Data source: CHB prevalence estimates based on mathematical modelling incorporating population-specific prevalence and ABS population data. Country-specific data sourced predominantly from local antenatal studies.</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EC9E0B09-01FB-85E7-4B20-3327D4D499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1395" y="831228"/>
            <a:ext cx="5528650" cy="5998174"/>
          </a:xfrm>
          <a:prstGeom prst="rect">
            <a:avLst/>
          </a:prstGeom>
        </p:spPr>
      </p:pic>
    </p:spTree>
    <p:extLst>
      <p:ext uri="{BB962C8B-B14F-4D97-AF65-F5344CB8AC3E}">
        <p14:creationId xmlns:p14="http://schemas.microsoft.com/office/powerpoint/2010/main" val="2720104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Proportion of people living with CHB according to priority population, by PHN, ordered by CHB prevalence (in brackets),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84955" y="6102289"/>
            <a:ext cx="5207045" cy="461665"/>
          </a:xfrm>
          <a:prstGeom prst="rect">
            <a:avLst/>
          </a:prstGeom>
          <a:noFill/>
        </p:spPr>
        <p:txBody>
          <a:bodyPr wrap="square">
            <a:spAutoFit/>
          </a:bodyPr>
          <a:lstStyle/>
          <a:p>
            <a:pPr algn="r"/>
            <a:r>
              <a:rPr lang="en-AU" sz="800" b="0" i="0" u="none" strike="noStrike" baseline="0">
                <a:solidFill>
                  <a:schemeClr val="tx1"/>
                </a:solidFill>
                <a:latin typeface="Roboto Light" panose="02000000000000000000" pitchFamily="2" charset="0"/>
                <a:ea typeface="Roboto Light" panose="02000000000000000000" pitchFamily="2" charset="0"/>
              </a:rPr>
              <a:t>ABS, Australian Bureau of Statistics. CHB, chronic hepatitis B. PHN, Primary Health Network.</a:t>
            </a:r>
          </a:p>
          <a:p>
            <a:pPr algn="r"/>
            <a:r>
              <a:rPr lang="en-AU" sz="800" b="0" i="0" u="none" strike="noStrike" baseline="0">
                <a:solidFill>
                  <a:schemeClr val="tx1"/>
                </a:solidFill>
                <a:latin typeface="Roboto Light" panose="02000000000000000000" pitchFamily="2" charset="0"/>
                <a:ea typeface="Roboto Light" panose="02000000000000000000" pitchFamily="2" charset="0"/>
              </a:rPr>
              <a:t> Data source: CHB prevalence estimates based on mathematical modelling incorporating population-specific prevalence and ABS population data.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screenshot of a graph&#10;&#10;Description automatically generated with medium confidence">
            <a:extLst>
              <a:ext uri="{FF2B5EF4-FFF2-40B4-BE49-F238E27FC236}">
                <a16:creationId xmlns:a16="http://schemas.microsoft.com/office/drawing/2014/main" id="{5282D504-5CBC-B214-8B12-5E37EEFC17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35408" y="640770"/>
            <a:ext cx="5394857" cy="6126363"/>
          </a:xfrm>
          <a:prstGeom prst="rect">
            <a:avLst/>
          </a:prstGeom>
        </p:spPr>
      </p:pic>
    </p:spTree>
    <p:extLst>
      <p:ext uri="{BB962C8B-B14F-4D97-AF65-F5344CB8AC3E}">
        <p14:creationId xmlns:p14="http://schemas.microsoft.com/office/powerpoint/2010/main" val="2046606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818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Top three overseas countries of birth for people living with CHB and proportion of the total number living with CHB, by PHN, ordered by CHB prevalence, 2021 (Part 1 of 2)</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51237"/>
            <a:ext cx="5207045" cy="707886"/>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ABS, Australian Bureau of Statistics. CHB, chronic hepatitis B. PHN, Primary Health Network. SAR, Special Administrative Region. </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 Data suppressed where total number of people born overseas was &lt;1000.</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number, screenshot, font&#10;&#10;Description automatically generated">
            <a:extLst>
              <a:ext uri="{FF2B5EF4-FFF2-40B4-BE49-F238E27FC236}">
                <a16:creationId xmlns:a16="http://schemas.microsoft.com/office/drawing/2014/main" id="{33A101AA-0054-7E87-1458-5BF6E17B36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664" y="831228"/>
            <a:ext cx="6082790" cy="6018208"/>
          </a:xfrm>
          <a:prstGeom prst="rect">
            <a:avLst/>
          </a:prstGeom>
        </p:spPr>
      </p:pic>
    </p:spTree>
    <p:extLst>
      <p:ext uri="{BB962C8B-B14F-4D97-AF65-F5344CB8AC3E}">
        <p14:creationId xmlns:p14="http://schemas.microsoft.com/office/powerpoint/2010/main" val="1516283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843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Top three overseas countries of birth for people living with CHB and proportion of the total number living with CHB, by PHN, ordered by CHB prevalence, 2021 (Part 2 of 2)</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51237"/>
            <a:ext cx="5207045" cy="707886"/>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ABS, Australian Bureau of Statistics. CHB, chronic hepatitis B. PHN, Primary Health Network. SAR, Special Administrative Region. </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 Data suppressed where total number of people born overseas was &lt;1000.</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number, font&#10;&#10;Description automatically generated">
            <a:extLst>
              <a:ext uri="{FF2B5EF4-FFF2-40B4-BE49-F238E27FC236}">
                <a16:creationId xmlns:a16="http://schemas.microsoft.com/office/drawing/2014/main" id="{B681F8AA-E43C-1026-CA78-C3A0F269EF1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0654"/>
          <a:stretch/>
        </p:blipFill>
        <p:spPr>
          <a:xfrm>
            <a:off x="1948116" y="831228"/>
            <a:ext cx="4147884" cy="5908768"/>
          </a:xfrm>
          <a:prstGeom prst="rect">
            <a:avLst/>
          </a:prstGeom>
        </p:spPr>
      </p:pic>
    </p:spTree>
    <p:extLst>
      <p:ext uri="{BB962C8B-B14F-4D97-AF65-F5344CB8AC3E}">
        <p14:creationId xmlns:p14="http://schemas.microsoft.com/office/powerpoint/2010/main" val="3765721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12701" y="0"/>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8472B9-3C76-ED0B-3FDA-EF943474CD5C}"/>
              </a:ext>
            </a:extLst>
          </p:cNvPr>
          <p:cNvSpPr txBox="1"/>
          <p:nvPr userDrawn="1"/>
        </p:nvSpPr>
        <p:spPr>
          <a:xfrm>
            <a:off x="770466" y="2274838"/>
            <a:ext cx="10625667" cy="2308324"/>
          </a:xfrm>
          <a:prstGeom prst="rect">
            <a:avLst/>
          </a:prstGeom>
          <a:noFill/>
        </p:spPr>
        <p:txBody>
          <a:bodyPr wrap="square" rtlCol="0">
            <a:spAutoFit/>
          </a:bodyPr>
          <a:lstStyle/>
          <a:p>
            <a:pPr algn="ctr"/>
            <a:r>
              <a:rPr lang="en-AU" b="1">
                <a:solidFill>
                  <a:srgbClr val="042145"/>
                </a:solidFill>
                <a:effectLst/>
                <a:latin typeface="Roboto" panose="02000000000000000000" pitchFamily="2" charset="0"/>
              </a:rPr>
              <a:t>Disclaimer:</a:t>
            </a:r>
            <a:endParaRPr lang="en-AU">
              <a:solidFill>
                <a:srgbClr val="042145"/>
              </a:solidFill>
              <a:effectLst/>
              <a:latin typeface="Roboto" panose="02000000000000000000" pitchFamily="2" charset="0"/>
            </a:endParaRPr>
          </a:p>
          <a:p>
            <a:pPr algn="ctr"/>
            <a:endParaRPr lang="en-AU">
              <a:effectLst/>
              <a:latin typeface="Roboto Light" panose="02000000000000000000" pitchFamily="2" charset="0"/>
            </a:endParaRPr>
          </a:p>
          <a:p>
            <a:pPr algn="ctr"/>
            <a:r>
              <a:rPr lang="en-AU">
                <a:effectLst/>
                <a:latin typeface="Roboto Light" panose="02000000000000000000" pitchFamily="2" charset="0"/>
              </a:rPr>
              <a:t>These slides were developed by the WHO Collaborating Centre for Viral Hepatitis Epidemiology, The Doherty Institute and ASHM and are </a:t>
            </a:r>
            <a:r>
              <a:rPr lang="en-AU" b="0" i="0">
                <a:solidFill>
                  <a:schemeClr val="tx1"/>
                </a:solidFill>
                <a:effectLst/>
                <a:latin typeface="Roboto Light" panose="02000000000000000000" pitchFamily="2" charset="0"/>
                <a:ea typeface="Roboto Light" panose="02000000000000000000" pitchFamily="2" charset="0"/>
              </a:rPr>
              <a:t>available at </a:t>
            </a:r>
            <a:r>
              <a:rPr lang="en-AU" b="0" i="0">
                <a:solidFill>
                  <a:schemeClr val="tx1"/>
                </a:solidFill>
                <a:effectLst/>
                <a:latin typeface="Roboto Light" panose="02000000000000000000" pitchFamily="2" charset="0"/>
                <a:ea typeface="Roboto Light" panose="02000000000000000000" pitchFamily="2" charset="0"/>
                <a:hlinkClick r:id="rId2"/>
              </a:rPr>
              <a:t>https://ashm.org.au/vh-mapping-project/</a:t>
            </a:r>
            <a:r>
              <a:rPr lang="en-AU" b="0" i="0">
                <a:solidFill>
                  <a:schemeClr val="tx1"/>
                </a:solidFill>
                <a:effectLst/>
                <a:latin typeface="Roboto Light" panose="02000000000000000000" pitchFamily="2" charset="0"/>
                <a:ea typeface="Roboto Light" panose="02000000000000000000" pitchFamily="2" charset="0"/>
              </a:rPr>
              <a:t>.</a:t>
            </a:r>
          </a:p>
          <a:p>
            <a:pPr algn="ctr"/>
            <a:r>
              <a:rPr lang="en-AU">
                <a:effectLst/>
                <a:latin typeface="Roboto Light" panose="02000000000000000000" pitchFamily="2" charset="0"/>
              </a:rPr>
              <a:t>The individual presenting this material may have changed the content provided by the WHO Collaborating Centre for Viral Hepatitis Epidemiology, The Doherty Institute and ASHM . </a:t>
            </a:r>
            <a:br>
              <a:rPr lang="en-AU">
                <a:effectLst/>
                <a:latin typeface="Roboto Light" panose="02000000000000000000" pitchFamily="2" charset="0"/>
              </a:rPr>
            </a:br>
            <a:r>
              <a:rPr lang="en-AU">
                <a:effectLst/>
                <a:latin typeface="Roboto Light" panose="02000000000000000000" pitchFamily="2" charset="0"/>
              </a:rPr>
              <a:t>As such, the content reflected on these slides may not reflect the views of the WHO Collaborating Centre for Viral Hepatitis Epidemiology, The Doherty Institute and ASHM .</a:t>
            </a:r>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pic>
        <p:nvPicPr>
          <p:cNvPr id="9" name="Picture 8" descr="A picture containing font, graphics, logo, graphic design&#10;&#10;Description automatically generated">
            <a:extLst>
              <a:ext uri="{FF2B5EF4-FFF2-40B4-BE49-F238E27FC236}">
                <a16:creationId xmlns:a16="http://schemas.microsoft.com/office/drawing/2014/main" id="{4F9F85C3-BC69-4494-80AF-AC3CF568EA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pic>
        <p:nvPicPr>
          <p:cNvPr id="10" name="Picture 9" descr="A picture containing umbrella, sketch, accessory, design&#10;&#10;Description automatically generated">
            <a:extLst>
              <a:ext uri="{FF2B5EF4-FFF2-40B4-BE49-F238E27FC236}">
                <a16:creationId xmlns:a16="http://schemas.microsoft.com/office/drawing/2014/main" id="{4E6E169E-1088-088B-07A9-F8FBD27788C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7" name="Picture 6" descr="A close-up of a logo&#10;&#10;Description automatically generated with low confidence">
            <a:extLst>
              <a:ext uri="{FF2B5EF4-FFF2-40B4-BE49-F238E27FC236}">
                <a16:creationId xmlns:a16="http://schemas.microsoft.com/office/drawing/2014/main" id="{4068E050-2592-152B-1431-DB3011FAD454}"/>
              </a:ext>
            </a:extLst>
          </p:cNvPr>
          <p:cNvPicPr>
            <a:picLocks noChangeAspect="1"/>
          </p:cNvPicPr>
          <p:nvPr userDrawn="1"/>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spTree>
    <p:extLst>
      <p:ext uri="{BB962C8B-B14F-4D97-AF65-F5344CB8AC3E}">
        <p14:creationId xmlns:p14="http://schemas.microsoft.com/office/powerpoint/2010/main" val="3973745505"/>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Number of people receiving treatment for CHB, 2016–2021, compared to National Strategy 2018–2022 target level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6301490"/>
            <a:ext cx="5207045" cy="215444"/>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CHB, chronic hepatitis B. Data source: Treatment data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graph on a black background&#10;&#10;Description automatically generated with low confidence">
            <a:extLst>
              <a:ext uri="{FF2B5EF4-FFF2-40B4-BE49-F238E27FC236}">
                <a16:creationId xmlns:a16="http://schemas.microsoft.com/office/drawing/2014/main" id="{EB1C8067-4282-2859-7BD5-09997A815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960" y="1722995"/>
            <a:ext cx="8589385" cy="4152243"/>
          </a:xfrm>
          <a:prstGeom prst="rect">
            <a:avLst/>
          </a:prstGeom>
        </p:spPr>
      </p:pic>
    </p:spTree>
    <p:extLst>
      <p:ext uri="{BB962C8B-B14F-4D97-AF65-F5344CB8AC3E}">
        <p14:creationId xmlns:p14="http://schemas.microsoft.com/office/powerpoint/2010/main" val="2364427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Number of people receiving treatment for CHB, by year and past treatment history status, 2016–2021 (note separate axes)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6301490"/>
            <a:ext cx="5207045" cy="215444"/>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CHB, chronic hepatitis B. Data source: Treatment data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screenshot, line, plot&#10;&#10;Description automatically generated">
            <a:extLst>
              <a:ext uri="{FF2B5EF4-FFF2-40B4-BE49-F238E27FC236}">
                <a16:creationId xmlns:a16="http://schemas.microsoft.com/office/drawing/2014/main" id="{99F609EE-DB8F-B844-A711-32C9185F0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2924" y="1484904"/>
            <a:ext cx="7935042" cy="4283914"/>
          </a:xfrm>
          <a:prstGeom prst="rect">
            <a:avLst/>
          </a:prstGeom>
        </p:spPr>
      </p:pic>
    </p:spTree>
    <p:extLst>
      <p:ext uri="{BB962C8B-B14F-4D97-AF65-F5344CB8AC3E}">
        <p14:creationId xmlns:p14="http://schemas.microsoft.com/office/powerpoint/2010/main" val="3932688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treatment uptake, by state and territory,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932159"/>
            <a:ext cx="5207045" cy="584775"/>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number, font&#10;&#10;Description automatically generated">
            <a:extLst>
              <a:ext uri="{FF2B5EF4-FFF2-40B4-BE49-F238E27FC236}">
                <a16:creationId xmlns:a16="http://schemas.microsoft.com/office/drawing/2014/main" id="{3BEC4441-9FD4-C789-3096-4EA408BA462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2682"/>
          <a:stretch/>
        </p:blipFill>
        <p:spPr>
          <a:xfrm>
            <a:off x="197721" y="1357803"/>
            <a:ext cx="8567753" cy="4489785"/>
          </a:xfrm>
          <a:prstGeom prst="rect">
            <a:avLst/>
          </a:prstGeom>
        </p:spPr>
      </p:pic>
    </p:spTree>
    <p:extLst>
      <p:ext uri="{BB962C8B-B14F-4D97-AF65-F5344CB8AC3E}">
        <p14:creationId xmlns:p14="http://schemas.microsoft.com/office/powerpoint/2010/main" val="3697729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Number of people receiving treatment for CHB, by state and territory, 2019–2021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932159"/>
            <a:ext cx="5207045" cy="584775"/>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number, font&#10;&#10;Description automatically generated">
            <a:extLst>
              <a:ext uri="{FF2B5EF4-FFF2-40B4-BE49-F238E27FC236}">
                <a16:creationId xmlns:a16="http://schemas.microsoft.com/office/drawing/2014/main" id="{4E59E228-C0E0-8CC4-5E07-33BE4DC1A3B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274"/>
          <a:stretch/>
        </p:blipFill>
        <p:spPr>
          <a:xfrm>
            <a:off x="163539" y="1408820"/>
            <a:ext cx="8399348" cy="4488584"/>
          </a:xfrm>
          <a:prstGeom prst="rect">
            <a:avLst/>
          </a:prstGeom>
        </p:spPr>
      </p:pic>
    </p:spTree>
    <p:extLst>
      <p:ext uri="{BB962C8B-B14F-4D97-AF65-F5344CB8AC3E}">
        <p14:creationId xmlns:p14="http://schemas.microsoft.com/office/powerpoint/2010/main" val="1392286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CHB treatment uptake (bars and in brackets) and ranking (label) by PHN,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932159"/>
            <a:ext cx="5207045" cy="584775"/>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ABS, Australian Bureau of Statistics. CHB, chronic hepatitis B. PHN, Primary Health Network.</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 # Data suppressed where number of people receiving treatment was &lt;6.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line, design&#10;&#10;Description automatically generated">
            <a:extLst>
              <a:ext uri="{FF2B5EF4-FFF2-40B4-BE49-F238E27FC236}">
                <a16:creationId xmlns:a16="http://schemas.microsoft.com/office/drawing/2014/main" id="{0EAA6FD6-AD64-7008-AC6C-C1B8019E360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754199"/>
            <a:ext cx="5673240" cy="5954491"/>
          </a:xfrm>
          <a:prstGeom prst="rect">
            <a:avLst/>
          </a:prstGeom>
        </p:spPr>
      </p:pic>
    </p:spTree>
    <p:extLst>
      <p:ext uri="{BB962C8B-B14F-4D97-AF65-F5344CB8AC3E}">
        <p14:creationId xmlns:p14="http://schemas.microsoft.com/office/powerpoint/2010/main" val="3479548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dirty="0">
                <a:solidFill>
                  <a:schemeClr val="tx1"/>
                </a:solidFill>
                <a:latin typeface="Roboto Light" panose="02000000000000000000" pitchFamily="2" charset="0"/>
                <a:ea typeface="Roboto Light" panose="02000000000000000000" pitchFamily="2" charset="0"/>
              </a:rPr>
              <a:t>Table: CHB treatment uptake by remoteness area, 2021 </a:t>
            </a:r>
            <a:endParaRPr lang="en-AU" sz="1400" b="1" dirty="0">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09048"/>
            <a:ext cx="5207045" cy="707886"/>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Remoteness based on designations by the ABS.</a:t>
            </a:r>
            <a:endParaRPr lang="en-US" sz="800" b="0" i="0" u="none" strike="noStrike" baseline="0">
              <a:solidFill>
                <a:srgbClr val="EC008C"/>
              </a:solidFill>
              <a:latin typeface="Roboto Light" panose="02000000000000000000" pitchFamily="2" charset="0"/>
              <a:ea typeface="Roboto Light" panose="02000000000000000000" pitchFamily="2" charset="0"/>
            </a:endParaRPr>
          </a:p>
          <a:p>
            <a:pPr algn="r"/>
            <a:r>
              <a:rPr lang="en-US" sz="800" b="0" i="0" u="none" strike="noStrike" baseline="0">
                <a:solidFill>
                  <a:srgbClr val="EC008C"/>
                </a:solidFill>
                <a:latin typeface="Roboto Light" panose="02000000000000000000" pitchFamily="2" charset="0"/>
                <a:ea typeface="Roboto Light" panose="02000000000000000000" pitchFamily="2" charset="0"/>
              </a:rPr>
              <a:t> </a:t>
            </a:r>
            <a:r>
              <a:rPr lang="en-US" sz="800" b="0" i="0" u="none" strike="noStrike" baseline="0">
                <a:solidFill>
                  <a:srgbClr val="221E1F"/>
                </a:solidFill>
                <a:latin typeface="Roboto Light" panose="02000000000000000000" pitchFamily="2" charset="0"/>
                <a:ea typeface="Roboto Light" panose="02000000000000000000" pitchFamily="2" charset="0"/>
              </a:rPr>
              <a:t>Totals may not add up due to inclusion of people without an area of residence recorded in source data.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font, number&#10;&#10;Description automatically generated">
            <a:extLst>
              <a:ext uri="{FF2B5EF4-FFF2-40B4-BE49-F238E27FC236}">
                <a16:creationId xmlns:a16="http://schemas.microsoft.com/office/drawing/2014/main" id="{6AB5DEC0-C5F6-C12B-84DB-A6458917F0C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8684"/>
          <a:stretch/>
        </p:blipFill>
        <p:spPr>
          <a:xfrm>
            <a:off x="78979" y="1568468"/>
            <a:ext cx="9295757" cy="3806569"/>
          </a:xfrm>
          <a:prstGeom prst="rect">
            <a:avLst/>
          </a:prstGeom>
        </p:spPr>
      </p:pic>
    </p:spTree>
    <p:extLst>
      <p:ext uri="{BB962C8B-B14F-4D97-AF65-F5344CB8AC3E}">
        <p14:creationId xmlns:p14="http://schemas.microsoft.com/office/powerpoint/2010/main" val="4242074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CHB treatment uptake by remoteness area,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932159"/>
            <a:ext cx="5207045" cy="584775"/>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Remoteness based on designations by the ABS</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font, design&#10;&#10;Description automatically generated">
            <a:extLst>
              <a:ext uri="{FF2B5EF4-FFF2-40B4-BE49-F238E27FC236}">
                <a16:creationId xmlns:a16="http://schemas.microsoft.com/office/drawing/2014/main" id="{339F40E5-73C5-0A3F-B3EE-9CEC55987A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3616" y="1625520"/>
            <a:ext cx="8096675" cy="4140346"/>
          </a:xfrm>
          <a:prstGeom prst="rect">
            <a:avLst/>
          </a:prstGeom>
        </p:spPr>
      </p:pic>
    </p:spTree>
    <p:extLst>
      <p:ext uri="{BB962C8B-B14F-4D97-AF65-F5344CB8AC3E}">
        <p14:creationId xmlns:p14="http://schemas.microsoft.com/office/powerpoint/2010/main" val="1753927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Proportion of people with a GP involved^ in CHB treatment prescribing, 2016–2021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86846"/>
            <a:ext cx="5207045" cy="584775"/>
          </a:xfrm>
          <a:prstGeom prst="rect">
            <a:avLst/>
          </a:prstGeom>
          <a:noFill/>
        </p:spPr>
        <p:txBody>
          <a:bodyPr wrap="square">
            <a:spAutoFit/>
          </a:bodyPr>
          <a:lstStyle/>
          <a:p>
            <a:pPr algn="r"/>
            <a:r>
              <a:rPr lang="en-US" sz="800" b="0" i="0" u="none" strike="noStrike" baseline="0">
                <a:solidFill>
                  <a:schemeClr val="tx1"/>
                </a:solidFill>
                <a:latin typeface="Myriad Pro Light"/>
              </a:rPr>
              <a:t>CHB, chronic hepatitis B. GP, general practitioner. </a:t>
            </a:r>
          </a:p>
          <a:p>
            <a:pPr algn="r"/>
            <a:r>
              <a:rPr lang="en-US" sz="800" b="0" i="0" u="none" strike="noStrike" baseline="0">
                <a:solidFill>
                  <a:schemeClr val="tx1"/>
                </a:solidFill>
                <a:latin typeface="Myriad Pro Light"/>
              </a:rPr>
              <a:t>Data source: Treatment data sourced from Medicare statistics. Provider type is derived by Medicare using the clinician’s service history. </a:t>
            </a:r>
          </a:p>
          <a:p>
            <a:pPr algn="r"/>
            <a:r>
              <a:rPr lang="en-US" sz="800" b="0" i="0" u="none" strike="noStrike" baseline="0">
                <a:solidFill>
                  <a:schemeClr val="tx1"/>
                </a:solidFill>
                <a:latin typeface="Myriad Pro Light"/>
              </a:rPr>
              <a:t>^ A GP prescribed at least one of the treatment prescriptions for a person in that year.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screenshot, text, plot, line&#10;&#10;Description automatically generated">
            <a:extLst>
              <a:ext uri="{FF2B5EF4-FFF2-40B4-BE49-F238E27FC236}">
                <a16:creationId xmlns:a16="http://schemas.microsoft.com/office/drawing/2014/main" id="{093BD270-B85C-C99E-5FD0-1046578FDF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6430" y="1080676"/>
            <a:ext cx="7448283" cy="4784798"/>
          </a:xfrm>
          <a:prstGeom prst="rect">
            <a:avLst/>
          </a:prstGeom>
        </p:spPr>
      </p:pic>
    </p:spTree>
    <p:extLst>
      <p:ext uri="{BB962C8B-B14F-4D97-AF65-F5344CB8AC3E}">
        <p14:creationId xmlns:p14="http://schemas.microsoft.com/office/powerpoint/2010/main" val="3282219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Proportion of people with a GP involved^ in CHB treatment prescribing, by PHN,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84955" y="5437355"/>
            <a:ext cx="5207045" cy="1077218"/>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CHB, chronic hepatitis B. GP, general practitioner. PHN, Primary Health Network</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Treatment data sourced from Medicare statistics. Provider type is derived by Medicare using the clinician’s service history. ‘Other provider’ includes nurse practitioner, temporary resident doctor, locum relief doctor and others not able to be classified.</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 A GP prescribed at least one of the treatment prescriptions for a person in that year. ‘Shared prescribing’ indicates prescriptions were prescribed for a person by multiple providers, with at least one provided by a GP. ‘GP only prescribing’ indicates all of a person’s prescriptions were by a GP.</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 Data suppressed as number receiving treatment was &lt;6.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line, design&#10;&#10;Description automatically generated">
            <a:extLst>
              <a:ext uri="{FF2B5EF4-FFF2-40B4-BE49-F238E27FC236}">
                <a16:creationId xmlns:a16="http://schemas.microsoft.com/office/drawing/2014/main" id="{2411DB37-5976-9746-C486-F892DCEC1A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800" y="674140"/>
            <a:ext cx="5143511" cy="6057832"/>
          </a:xfrm>
          <a:prstGeom prst="rect">
            <a:avLst/>
          </a:prstGeom>
        </p:spPr>
      </p:pic>
    </p:spTree>
    <p:extLst>
      <p:ext uri="{BB962C8B-B14F-4D97-AF65-F5344CB8AC3E}">
        <p14:creationId xmlns:p14="http://schemas.microsoft.com/office/powerpoint/2010/main" val="2681891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CHB treatment and care uptake, by state and territory,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669345"/>
            <a:ext cx="5207045" cy="830997"/>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and monitoring (viral load test while not receiving treatment) data sourced from Medicare statistics.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Data relating to SA may underestimate monitoring by  40% due to the provision of services outside of Medicare.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number, screenshot, font&#10;&#10;Description automatically generated">
            <a:extLst>
              <a:ext uri="{FF2B5EF4-FFF2-40B4-BE49-F238E27FC236}">
                <a16:creationId xmlns:a16="http://schemas.microsoft.com/office/drawing/2014/main" id="{7170A024-FC91-C062-4DC7-4EE602AEA05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5677"/>
          <a:stretch/>
        </p:blipFill>
        <p:spPr>
          <a:xfrm>
            <a:off x="412081" y="923793"/>
            <a:ext cx="7756982" cy="4692584"/>
          </a:xfrm>
          <a:prstGeom prst="rect">
            <a:avLst/>
          </a:prstGeom>
        </p:spPr>
      </p:pic>
    </p:spTree>
    <p:extLst>
      <p:ext uri="{BB962C8B-B14F-4D97-AF65-F5344CB8AC3E}">
        <p14:creationId xmlns:p14="http://schemas.microsoft.com/office/powerpoint/2010/main" val="6143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CF0974-F493-FCAA-69F0-996208DE46C8}"/>
              </a:ext>
            </a:extLst>
          </p:cNvPr>
          <p:cNvSpPr txBox="1"/>
          <p:nvPr userDrawn="1"/>
        </p:nvSpPr>
        <p:spPr>
          <a:xfrm>
            <a:off x="429651" y="1859339"/>
            <a:ext cx="10178041" cy="3139321"/>
          </a:xfrm>
          <a:prstGeom prst="rect">
            <a:avLst/>
          </a:prstGeom>
          <a:noFill/>
        </p:spPr>
        <p:txBody>
          <a:bodyPr wrap="square" rtlCol="0">
            <a:spAutoFit/>
          </a:bodyPr>
          <a:lstStyle/>
          <a:p>
            <a:r>
              <a:rPr lang="en-US" b="0" i="0">
                <a:solidFill>
                  <a:srgbClr val="000000"/>
                </a:solidFill>
                <a:effectLst/>
                <a:latin typeface="Roboto Light" panose="02000000000000000000" pitchFamily="2" charset="0"/>
                <a:ea typeface="Roboto Light" panose="02000000000000000000" pitchFamily="2" charset="0"/>
              </a:rPr>
              <a:t>The Educator Pack is a resource designed to support clinician’s, educators, researchers and health promotion professionals who facilitate and present using data from the Viral Hepatitis Mapping Report. The educator pack is a PowerPoint breakdown of the key graphics and tables in the Viral Hepatitis Mapping Project Report 2021: Hepatitis B. </a:t>
            </a:r>
          </a:p>
          <a:p>
            <a:endParaRPr lang="en-US" b="0" i="0">
              <a:solidFill>
                <a:srgbClr val="000000"/>
              </a:solidFill>
              <a:effectLst/>
              <a:latin typeface="Roboto Light" panose="02000000000000000000" pitchFamily="2" charset="0"/>
              <a:ea typeface="Roboto Light" panose="02000000000000000000" pitchFamily="2" charset="0"/>
            </a:endParaRPr>
          </a:p>
          <a:p>
            <a:r>
              <a:rPr lang="en-US" b="0" i="0">
                <a:solidFill>
                  <a:srgbClr val="000000"/>
                </a:solidFill>
                <a:effectLst/>
                <a:latin typeface="Roboto Light" panose="02000000000000000000" pitchFamily="2" charset="0"/>
                <a:ea typeface="Roboto Light" panose="02000000000000000000" pitchFamily="2" charset="0"/>
              </a:rPr>
              <a:t>Professionals who wish to use aspects and graphics of the Viral Hepatitis Mapping Report can use the slides within this pack. Professionals using the pack can copy and paste slides as necessary into their presentations. Please note that professionals using this pack will not be able to edit the content on the slides.</a:t>
            </a:r>
            <a:br>
              <a:rPr lang="en-US">
                <a:latin typeface="Roboto Light" panose="02000000000000000000" pitchFamily="2" charset="0"/>
                <a:ea typeface="Roboto Light" panose="02000000000000000000" pitchFamily="2" charset="0"/>
              </a:rPr>
            </a:br>
            <a:br>
              <a:rPr lang="en-US">
                <a:latin typeface="Roboto Light" panose="02000000000000000000" pitchFamily="2" charset="0"/>
                <a:ea typeface="Roboto Light" panose="02000000000000000000" pitchFamily="2" charset="0"/>
              </a:rPr>
            </a:br>
            <a:r>
              <a:rPr lang="en-US" b="0" i="1">
                <a:solidFill>
                  <a:srgbClr val="000000"/>
                </a:solidFill>
                <a:effectLst/>
                <a:latin typeface="Roboto Light" panose="02000000000000000000" pitchFamily="2" charset="0"/>
                <a:ea typeface="Roboto Light" panose="02000000000000000000" pitchFamily="2" charset="0"/>
              </a:rPr>
              <a:t>Resource developed June 2023.</a:t>
            </a:r>
            <a:endParaRPr lang="en-AU" i="1">
              <a:latin typeface="Roboto Light" panose="02000000000000000000" pitchFamily="2" charset="0"/>
              <a:ea typeface="Roboto Light" panose="02000000000000000000" pitchFamily="2" charset="0"/>
            </a:endParaRPr>
          </a:p>
        </p:txBody>
      </p:sp>
      <p:sp>
        <p:nvSpPr>
          <p:cNvPr id="11" name="TextBox 10">
            <a:extLst>
              <a:ext uri="{FF2B5EF4-FFF2-40B4-BE49-F238E27FC236}">
                <a16:creationId xmlns:a16="http://schemas.microsoft.com/office/drawing/2014/main" id="{9F53EE79-E105-3A1B-20CB-C4FA51D87C48}"/>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pic>
        <p:nvPicPr>
          <p:cNvPr id="13" name="Picture 12" descr="A picture containing umbrella, sketch, accessory, design&#10;&#10;Description automatically generated">
            <a:extLst>
              <a:ext uri="{FF2B5EF4-FFF2-40B4-BE49-F238E27FC236}">
                <a16:creationId xmlns:a16="http://schemas.microsoft.com/office/drawing/2014/main" id="{31131F7C-24BD-5A02-1DB8-C288395A09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14" name="TextBox 13">
            <a:extLst>
              <a:ext uri="{FF2B5EF4-FFF2-40B4-BE49-F238E27FC236}">
                <a16:creationId xmlns:a16="http://schemas.microsoft.com/office/drawing/2014/main" id="{94C33870-FB64-8FA7-1C58-982C991BC468}"/>
              </a:ext>
            </a:extLst>
          </p:cNvPr>
          <p:cNvSpPr txBox="1"/>
          <p:nvPr userDrawn="1"/>
        </p:nvSpPr>
        <p:spPr>
          <a:xfrm>
            <a:off x="429651" y="402012"/>
            <a:ext cx="71347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a:effectLst/>
                <a:latin typeface="Roboto Light" panose="02000000000000000000" pitchFamily="2" charset="0"/>
              </a:rPr>
              <a:t>Introduction</a:t>
            </a:r>
          </a:p>
        </p:txBody>
      </p:sp>
      <p:grpSp>
        <p:nvGrpSpPr>
          <p:cNvPr id="15" name="Group 14">
            <a:extLst>
              <a:ext uri="{FF2B5EF4-FFF2-40B4-BE49-F238E27FC236}">
                <a16:creationId xmlns:a16="http://schemas.microsoft.com/office/drawing/2014/main" id="{8A9D8749-2C9D-D439-466F-845902138F95}"/>
              </a:ext>
            </a:extLst>
          </p:cNvPr>
          <p:cNvGrpSpPr/>
          <p:nvPr userDrawn="1"/>
        </p:nvGrpSpPr>
        <p:grpSpPr>
          <a:xfrm>
            <a:off x="4305657" y="5250761"/>
            <a:ext cx="3580686" cy="846033"/>
            <a:chOff x="350520" y="5819961"/>
            <a:chExt cx="2110975" cy="365125"/>
          </a:xfrm>
        </p:grpSpPr>
        <p:pic>
          <p:nvPicPr>
            <p:cNvPr id="16" name="Picture 15" descr="Rectangle&#10;&#10;Description automatically generated with medium confidence">
              <a:extLst>
                <a:ext uri="{FF2B5EF4-FFF2-40B4-BE49-F238E27FC236}">
                  <a16:creationId xmlns:a16="http://schemas.microsoft.com/office/drawing/2014/main" id="{0735DB29-6B05-3337-9401-CBD744B22C5A}"/>
                </a:ext>
              </a:extLst>
            </p:cNvPr>
            <p:cNvPicPr>
              <a:picLocks noChangeAspect="1"/>
            </p:cNvPicPr>
            <p:nvPr userDrawn="1"/>
          </p:nvPicPr>
          <p:blipFill>
            <a:blip r:embed="rId3"/>
            <a:stretch>
              <a:fillRect/>
            </a:stretch>
          </p:blipFill>
          <p:spPr>
            <a:xfrm>
              <a:off x="350520" y="5819961"/>
              <a:ext cx="2110975" cy="365125"/>
            </a:xfrm>
            <a:prstGeom prst="rect">
              <a:avLst/>
            </a:prstGeom>
          </p:spPr>
        </p:pic>
        <p:sp>
          <p:nvSpPr>
            <p:cNvPr id="17" name="TextBox 16">
              <a:extLst>
                <a:ext uri="{FF2B5EF4-FFF2-40B4-BE49-F238E27FC236}">
                  <a16:creationId xmlns:a16="http://schemas.microsoft.com/office/drawing/2014/main" id="{C6973E50-B171-2542-42F6-CD64F1E9ABBF}"/>
                </a:ext>
              </a:extLst>
            </p:cNvPr>
            <p:cNvSpPr txBox="1"/>
            <p:nvPr userDrawn="1"/>
          </p:nvSpPr>
          <p:spPr>
            <a:xfrm>
              <a:off x="477868" y="5899547"/>
              <a:ext cx="1632094" cy="1859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u="none">
                  <a:solidFill>
                    <a:srgbClr val="0060AE"/>
                  </a:solidFill>
                  <a:effectLst/>
                  <a:latin typeface="Roboto Light" panose="02000000000000000000" pitchFamily="2" charset="0"/>
                  <a:ea typeface="Roboto Light" panose="02000000000000000000" pitchFamily="2" charset="0"/>
                  <a:hlinkClick r:id="rId4"/>
                </a:rPr>
                <a:t>Access the Viral Hepatitis Mapping Report 2021: Hepatitis B here</a:t>
              </a:r>
              <a:endParaRPr lang="en-AU" sz="1100" b="0" i="0" u="none">
                <a:solidFill>
                  <a:srgbClr val="0060AE"/>
                </a:solidFill>
                <a:effectLst/>
                <a:latin typeface="Roboto Light" panose="02000000000000000000" pitchFamily="2" charset="0"/>
                <a:ea typeface="Roboto Light" panose="02000000000000000000" pitchFamily="2" charset="0"/>
              </a:endParaRPr>
            </a:p>
          </p:txBody>
        </p:sp>
      </p:grpSp>
      <p:pic>
        <p:nvPicPr>
          <p:cNvPr id="2" name="Picture 1" descr="A close-up of a logo&#10;&#10;Description automatically generated with low confidence">
            <a:extLst>
              <a:ext uri="{FF2B5EF4-FFF2-40B4-BE49-F238E27FC236}">
                <a16:creationId xmlns:a16="http://schemas.microsoft.com/office/drawing/2014/main" id="{B612275F-33F1-D52F-4D1A-B87D7CE71D7E}"/>
              </a:ext>
            </a:extLst>
          </p:cNvPr>
          <p:cNvPicPr>
            <a:picLocks noChangeAspect="1"/>
          </p:cNvPicPr>
          <p:nvPr userDrawn="1"/>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3" name="Picture 2" descr="A picture containing font, graphics, logo, graphic design&#10;&#10;Description automatically generated">
            <a:extLst>
              <a:ext uri="{FF2B5EF4-FFF2-40B4-BE49-F238E27FC236}">
                <a16:creationId xmlns:a16="http://schemas.microsoft.com/office/drawing/2014/main" id="{BEC8F5B5-18C4-0215-FC09-C4A51410940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949138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Number of people receiving monitoring of CHB, by state and territory, 2019–2021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84955" y="5842106"/>
            <a:ext cx="5207045" cy="707886"/>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CHB, chronic hepatitis B.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Monitoring data (viral load test while not on treatment) sourced from Medicare statistics.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Data relating to SA may underestimate monitoring by 40% from 2020 onwards due to the provision of services outside of Medicare.</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screenshot of a report&#10;&#10;Description automatically generated with low confidence">
            <a:extLst>
              <a:ext uri="{FF2B5EF4-FFF2-40B4-BE49-F238E27FC236}">
                <a16:creationId xmlns:a16="http://schemas.microsoft.com/office/drawing/2014/main" id="{F0EAC10C-EBD7-FB15-B5DF-887C813234F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7035"/>
          <a:stretch/>
        </p:blipFill>
        <p:spPr>
          <a:xfrm>
            <a:off x="223358" y="1189421"/>
            <a:ext cx="8671914" cy="4686563"/>
          </a:xfrm>
          <a:prstGeom prst="rect">
            <a:avLst/>
          </a:prstGeom>
        </p:spPr>
      </p:pic>
    </p:spTree>
    <p:extLst>
      <p:ext uri="{BB962C8B-B14F-4D97-AF65-F5344CB8AC3E}">
        <p14:creationId xmlns:p14="http://schemas.microsoft.com/office/powerpoint/2010/main" val="638666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CHB care uptake, ranked by PHN,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669345"/>
            <a:ext cx="5207045" cy="830997"/>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PHN, Primary Health Network.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 Data suppressed where number receiving treatment or monitoring was &lt;6.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Data relating to SA may underestimate monitoring by 40% from 2020 onwards due to the provision of services outside of Medicare.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line, design&#10;&#10;Description automatically generated">
            <a:extLst>
              <a:ext uri="{FF2B5EF4-FFF2-40B4-BE49-F238E27FC236}">
                <a16:creationId xmlns:a16="http://schemas.microsoft.com/office/drawing/2014/main" id="{1D181D88-50ED-0381-1B22-EA04764F36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211" y="759668"/>
            <a:ext cx="5731115" cy="6049510"/>
          </a:xfrm>
          <a:prstGeom prst="rect">
            <a:avLst/>
          </a:prstGeom>
        </p:spPr>
      </p:pic>
    </p:spTree>
    <p:extLst>
      <p:ext uri="{BB962C8B-B14F-4D97-AF65-F5344CB8AC3E}">
        <p14:creationId xmlns:p14="http://schemas.microsoft.com/office/powerpoint/2010/main" val="1067305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Number of people receiving CHB monitoring over time by PHN, 2019–2021, ordered by care uptake in 2021 (in brackets)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86846"/>
            <a:ext cx="5207045" cy="707886"/>
          </a:xfrm>
          <a:prstGeom prst="rect">
            <a:avLst/>
          </a:prstGeom>
          <a:noFill/>
        </p:spPr>
        <p:txBody>
          <a:bodyPr wrap="square">
            <a:spAutoFit/>
          </a:bodyPr>
          <a:lstStyle/>
          <a:p>
            <a:pPr algn="r"/>
            <a:r>
              <a:rPr lang="en-US" sz="800" b="0" i="0" u="none" strike="noStrike" baseline="0">
                <a:solidFill>
                  <a:srgbClr val="221E1F"/>
                </a:solidFill>
                <a:latin typeface="Myriad Pro Light"/>
              </a:rPr>
              <a:t>CHB, chronic hepatitis B. PHN, Primary Health Network. </a:t>
            </a:r>
          </a:p>
          <a:p>
            <a:pPr algn="r"/>
            <a:r>
              <a:rPr lang="en-US" sz="800" b="0" i="0" u="none" strike="noStrike" baseline="0">
                <a:solidFill>
                  <a:srgbClr val="221E1F"/>
                </a:solidFill>
                <a:latin typeface="Myriad Pro Light"/>
              </a:rPr>
              <a:t>Data source: Medicare statistics. Monitoring represents viral load testing while not receiving treatment. </a:t>
            </a:r>
          </a:p>
          <a:p>
            <a:pPr algn="r"/>
            <a:r>
              <a:rPr lang="en-US" sz="800" b="0" i="0" u="none" strike="noStrike" baseline="0">
                <a:solidFill>
                  <a:srgbClr val="221E1F"/>
                </a:solidFill>
                <a:latin typeface="Myriad Pro Light"/>
              </a:rPr>
              <a:t># Data suppressed where number receiving treatment or care was &lt;6. </a:t>
            </a:r>
          </a:p>
          <a:p>
            <a:pPr algn="r"/>
            <a:r>
              <a:rPr lang="en-US" sz="800" b="0" i="0" u="none" strike="noStrike" baseline="0">
                <a:solidFill>
                  <a:srgbClr val="221E1F"/>
                </a:solidFill>
                <a:latin typeface="Myriad Pro Light"/>
              </a:rPr>
              <a:t>* Data relating to SA may underestimate monitoring by up to 40% from 2020 onwards due to the provision of services outside of Medicare.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design&#10;&#10;Description automatically generated">
            <a:extLst>
              <a:ext uri="{FF2B5EF4-FFF2-40B4-BE49-F238E27FC236}">
                <a16:creationId xmlns:a16="http://schemas.microsoft.com/office/drawing/2014/main" id="{68FEAC07-319A-4204-B890-CA8FF45636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2997" y="637798"/>
            <a:ext cx="4685046" cy="6220202"/>
          </a:xfrm>
          <a:prstGeom prst="rect">
            <a:avLst/>
          </a:prstGeom>
        </p:spPr>
      </p:pic>
    </p:spTree>
    <p:extLst>
      <p:ext uri="{BB962C8B-B14F-4D97-AF65-F5344CB8AC3E}">
        <p14:creationId xmlns:p14="http://schemas.microsoft.com/office/powerpoint/2010/main" val="4063631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Number of people living with CHB in care (blue bars) and not in care (grey bars and labels), by PHN, ordered by proportional care uptake (in brackets),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86846"/>
            <a:ext cx="5207045" cy="707886"/>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Data suppressed where number receiving treatment or care was &lt;6.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Data relating to SA may underestimate monitoring by up to 40% from 2020 onwards due to the provision of services outside of Medicare.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screenshot of a computer screen&#10;&#10;Description automatically generated with low confidence">
            <a:extLst>
              <a:ext uri="{FF2B5EF4-FFF2-40B4-BE49-F238E27FC236}">
                <a16:creationId xmlns:a16="http://schemas.microsoft.com/office/drawing/2014/main" id="{FE9317B9-EC80-04D1-9883-1A44CC345D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637" y="898128"/>
            <a:ext cx="5485232" cy="5869005"/>
          </a:xfrm>
          <a:prstGeom prst="rect">
            <a:avLst/>
          </a:prstGeom>
        </p:spPr>
      </p:pic>
    </p:spTree>
    <p:extLst>
      <p:ext uri="{BB962C8B-B14F-4D97-AF65-F5344CB8AC3E}">
        <p14:creationId xmlns:p14="http://schemas.microsoft.com/office/powerpoint/2010/main" val="4066818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CHB treatment and care uptake by remoteness area,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86846"/>
            <a:ext cx="5207045" cy="707886"/>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br>
              <a:rPr lang="en-US" sz="800" b="0" i="0" u="none" strike="noStrike" baseline="0">
                <a:solidFill>
                  <a:srgbClr val="221E1F"/>
                </a:solidFill>
                <a:latin typeface="Roboto Light" panose="02000000000000000000" pitchFamily="2" charset="0"/>
                <a:ea typeface="Roboto Light" panose="02000000000000000000" pitchFamily="2" charset="0"/>
              </a:rPr>
            </a:b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and monitoring (viral load test while not receiving treatment) data sourced from Medicare statistics. </a:t>
            </a:r>
            <a:br>
              <a:rPr lang="en-US" sz="800" b="0" i="0" u="none" strike="noStrike" baseline="0">
                <a:solidFill>
                  <a:srgbClr val="221E1F"/>
                </a:solidFill>
                <a:latin typeface="Roboto Light" panose="02000000000000000000" pitchFamily="2" charset="0"/>
                <a:ea typeface="Roboto Light" panose="02000000000000000000" pitchFamily="2" charset="0"/>
              </a:rPr>
            </a:br>
            <a:r>
              <a:rPr lang="en-US" sz="800" b="0" i="0" u="none" strike="noStrike" baseline="0">
                <a:solidFill>
                  <a:srgbClr val="221E1F"/>
                </a:solidFill>
                <a:latin typeface="Roboto Light" panose="02000000000000000000" pitchFamily="2" charset="0"/>
                <a:ea typeface="Roboto Light" panose="02000000000000000000" pitchFamily="2" charset="0"/>
              </a:rPr>
              <a:t>Totals may not add up due to inclusion of people without an area of residence recorded in source data.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font, number&#10;&#10;Description automatically generated">
            <a:extLst>
              <a:ext uri="{FF2B5EF4-FFF2-40B4-BE49-F238E27FC236}">
                <a16:creationId xmlns:a16="http://schemas.microsoft.com/office/drawing/2014/main" id="{639890EF-605C-9CF6-23FB-728E324B18F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6640"/>
          <a:stretch/>
        </p:blipFill>
        <p:spPr>
          <a:xfrm>
            <a:off x="86134" y="1389710"/>
            <a:ext cx="8757529" cy="3992224"/>
          </a:xfrm>
          <a:prstGeom prst="rect">
            <a:avLst/>
          </a:prstGeom>
        </p:spPr>
      </p:pic>
    </p:spTree>
    <p:extLst>
      <p:ext uri="{BB962C8B-B14F-4D97-AF65-F5344CB8AC3E}">
        <p14:creationId xmlns:p14="http://schemas.microsoft.com/office/powerpoint/2010/main" val="4222016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CHB treatment and care uptake by remoteness area,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86846"/>
            <a:ext cx="5207045" cy="461665"/>
          </a:xfrm>
          <a:prstGeom prst="rect">
            <a:avLst/>
          </a:prstGeom>
          <a:noFill/>
        </p:spPr>
        <p:txBody>
          <a:bodyPr wrap="square">
            <a:spAutoFit/>
          </a:bodyPr>
          <a:lstStyle/>
          <a:p>
            <a:pPr algn="r"/>
            <a:r>
              <a:rPr lang="en-AU"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p>
          <a:p>
            <a:pPr algn="r"/>
            <a:r>
              <a:rPr lang="en-AU"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design&#10;&#10;Description automatically generated">
            <a:extLst>
              <a:ext uri="{FF2B5EF4-FFF2-40B4-BE49-F238E27FC236}">
                <a16:creationId xmlns:a16="http://schemas.microsoft.com/office/drawing/2014/main" id="{D5CF5389-9AE7-B6BE-DDAA-60B7D2D973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9874" y="1345884"/>
            <a:ext cx="8401701" cy="4529043"/>
          </a:xfrm>
          <a:prstGeom prst="rect">
            <a:avLst/>
          </a:prstGeom>
        </p:spPr>
      </p:pic>
    </p:spTree>
    <p:extLst>
      <p:ext uri="{BB962C8B-B14F-4D97-AF65-F5344CB8AC3E}">
        <p14:creationId xmlns:p14="http://schemas.microsoft.com/office/powerpoint/2010/main" val="2047124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85241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a:solidFill>
                  <a:srgbClr val="000000"/>
                </a:solidFill>
                <a:latin typeface="Roboto Light" panose="02000000000000000000" pitchFamily="2" charset="0"/>
                <a:ea typeface="Roboto Light" panose="02000000000000000000" pitchFamily="2" charset="0"/>
              </a:rPr>
              <a:t>Number (bars) and proportion (labels) of people living with CHB according to frequency of viral load testing, 2016-2021</a:t>
            </a:r>
            <a:endParaRPr lang="en-US" sz="1400" b="1">
              <a:solidFill>
                <a:prstClr val="black"/>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6086901"/>
            <a:ext cx="5207045" cy="461665"/>
          </a:xfrm>
          <a:prstGeom prst="rect">
            <a:avLst/>
          </a:prstGeom>
          <a:noFill/>
        </p:spPr>
        <p:txBody>
          <a:bodyPr wrap="square">
            <a:spAutoFit/>
          </a:bodyPr>
          <a:lstStyle/>
          <a:p>
            <a:pPr algn="r"/>
            <a:r>
              <a:rPr lang="en-AU"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p>
          <a:p>
            <a:pPr algn="r"/>
            <a:r>
              <a:rPr lang="en-AU"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Viral load testing data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screenshot of a graph&#10;&#10;Description automatically generated with medium confidence">
            <a:extLst>
              <a:ext uri="{FF2B5EF4-FFF2-40B4-BE49-F238E27FC236}">
                <a16:creationId xmlns:a16="http://schemas.microsoft.com/office/drawing/2014/main" id="{A54C0A1A-CD0A-3F71-B69F-3BED16B03E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353" y="1748633"/>
            <a:ext cx="8686475" cy="3968503"/>
          </a:xfrm>
          <a:prstGeom prst="rect">
            <a:avLst/>
          </a:prstGeom>
        </p:spPr>
      </p:pic>
    </p:spTree>
    <p:extLst>
      <p:ext uri="{BB962C8B-B14F-4D97-AF65-F5344CB8AC3E}">
        <p14:creationId xmlns:p14="http://schemas.microsoft.com/office/powerpoint/2010/main" val="3142088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Ongoing CHB viral load testing, 2016–2021, by state and territory and frequency of testing</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718995"/>
            <a:ext cx="5207045" cy="830997"/>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Viral load testing data sourced from Medicare statistics.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 Data relating to SA may underestimate monitoring by at least 40% from 2020 onwards due to the provision of services outside of Medicare.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11" name="Picture 10" descr="A picture containing text, screenshot, number, font&#10;&#10;Description automatically generated">
            <a:extLst>
              <a:ext uri="{FF2B5EF4-FFF2-40B4-BE49-F238E27FC236}">
                <a16:creationId xmlns:a16="http://schemas.microsoft.com/office/drawing/2014/main" id="{F57305ED-3F54-81C1-0AFE-F48C0D0B2A4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3468"/>
          <a:stretch/>
        </p:blipFill>
        <p:spPr>
          <a:xfrm>
            <a:off x="283179" y="822121"/>
            <a:ext cx="7391490" cy="4989180"/>
          </a:xfrm>
          <a:prstGeom prst="rect">
            <a:avLst/>
          </a:prstGeom>
        </p:spPr>
      </p:pic>
    </p:spTree>
    <p:extLst>
      <p:ext uri="{BB962C8B-B14F-4D97-AF65-F5344CB8AC3E}">
        <p14:creationId xmlns:p14="http://schemas.microsoft.com/office/powerpoint/2010/main" val="1386041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Proportion of CHB monitoring provided by a GP,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86846"/>
            <a:ext cx="5207045" cy="707886"/>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CHB, chronic hepatitis B. GP, general practitioner.</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Data source: Medicare statistics. Provider type derived by Medicare based on the practitioners service history; ‘other’ includes nurse practitioner, temporary resident doctor, locum relief doctor and others not able to be classified.</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 Data suppressed where number receiving treatment or care was &lt;6.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design&#10;&#10;Description automatically generated">
            <a:extLst>
              <a:ext uri="{FF2B5EF4-FFF2-40B4-BE49-F238E27FC236}">
                <a16:creationId xmlns:a16="http://schemas.microsoft.com/office/drawing/2014/main" id="{185287D5-911A-753F-427C-CA2E108FC4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90177" y="774292"/>
            <a:ext cx="5717866" cy="5992841"/>
          </a:xfrm>
          <a:prstGeom prst="rect">
            <a:avLst/>
          </a:prstGeom>
        </p:spPr>
      </p:pic>
    </p:spTree>
    <p:extLst>
      <p:ext uri="{BB962C8B-B14F-4D97-AF65-F5344CB8AC3E}">
        <p14:creationId xmlns:p14="http://schemas.microsoft.com/office/powerpoint/2010/main" val="3068855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80" y="308008"/>
            <a:ext cx="76729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Hepatitis B </a:t>
            </a:r>
            <a:r>
              <a:rPr lang="en-US" sz="1400" b="1" i="0" u="none" strike="noStrike" baseline="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a:solidFill>
                  <a:schemeClr val="tx1"/>
                </a:solidFill>
                <a:latin typeface="Roboto Light" panose="02000000000000000000" pitchFamily="2" charset="0"/>
                <a:ea typeface="Roboto Light" panose="02000000000000000000" pitchFamily="2" charset="0"/>
              </a:rPr>
              <a:t> coverage for 12-month-olds, among all children and among Aboriginal and Torres Strait Islander children, ordered by </a:t>
            </a:r>
            <a:r>
              <a:rPr lang="en-US" sz="1400" b="1" i="0" u="none" strike="noStrike" baseline="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a:solidFill>
                  <a:schemeClr val="tx1"/>
                </a:solidFill>
                <a:latin typeface="Roboto Light" panose="02000000000000000000" pitchFamily="2" charset="0"/>
                <a:ea typeface="Roboto Light" panose="02000000000000000000" pitchFamily="2" charset="0"/>
              </a:rPr>
              <a:t> uptake among all children, by PHN,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6086901"/>
            <a:ext cx="5207045" cy="584775"/>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PHN, Primary Health Network.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Australian </a:t>
            </a:r>
            <a:r>
              <a:rPr lang="en-US" sz="800" b="0" i="0" u="none" strike="noStrike" baseline="0" err="1">
                <a:solidFill>
                  <a:srgbClr val="221E1F"/>
                </a:solidFill>
                <a:latin typeface="Roboto Light" panose="02000000000000000000" pitchFamily="2" charset="0"/>
                <a:ea typeface="Roboto Light" panose="02000000000000000000" pitchFamily="2" charset="0"/>
              </a:rPr>
              <a:t>Immunisation</a:t>
            </a:r>
            <a:r>
              <a:rPr lang="en-US" sz="800" b="0" i="0" u="none" strike="noStrike" baseline="0">
                <a:solidFill>
                  <a:srgbClr val="221E1F"/>
                </a:solidFill>
                <a:latin typeface="Roboto Light" panose="02000000000000000000" pitchFamily="2" charset="0"/>
                <a:ea typeface="Roboto Light" panose="02000000000000000000" pitchFamily="2" charset="0"/>
              </a:rPr>
              <a:t> Register.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Uptake in Northern Sydney only reported as ≥95% among Aboriginal and Torres Strait Islander children due to low population numbers.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screenshot, text, design&#10;&#10;Description automatically generated">
            <a:extLst>
              <a:ext uri="{FF2B5EF4-FFF2-40B4-BE49-F238E27FC236}">
                <a16:creationId xmlns:a16="http://schemas.microsoft.com/office/drawing/2014/main" id="{56A64C79-A5DE-05F1-8926-EDD64F1193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1346" y="883354"/>
            <a:ext cx="4322714" cy="5883779"/>
          </a:xfrm>
          <a:prstGeom prst="rect">
            <a:avLst/>
          </a:prstGeom>
        </p:spPr>
      </p:pic>
    </p:spTree>
    <p:extLst>
      <p:ext uri="{BB962C8B-B14F-4D97-AF65-F5344CB8AC3E}">
        <p14:creationId xmlns:p14="http://schemas.microsoft.com/office/powerpoint/2010/main" val="226273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3012140"/>
            <a:ext cx="87266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4400">
                <a:effectLst/>
                <a:latin typeface="Roboto Light" panose="02000000000000000000" pitchFamily="2" charset="0"/>
              </a:rPr>
              <a:t>National Snapshot – Hepatitis B</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3236750425"/>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80" y="308008"/>
            <a:ext cx="76729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Hepatitis B </a:t>
            </a:r>
            <a:r>
              <a:rPr lang="en-US" sz="1400" b="1" i="0" u="none" strike="noStrike" baseline="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a:solidFill>
                  <a:schemeClr val="tx1"/>
                </a:solidFill>
                <a:latin typeface="Roboto Light" panose="02000000000000000000" pitchFamily="2" charset="0"/>
                <a:ea typeface="Roboto Light" panose="02000000000000000000" pitchFamily="2" charset="0"/>
              </a:rPr>
              <a:t> coverage for 12-month-olds over time, ordered by 2021 </a:t>
            </a:r>
            <a:r>
              <a:rPr lang="en-US" sz="1400" b="1" i="0" u="none" strike="noStrike" baseline="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a:solidFill>
                  <a:schemeClr val="tx1"/>
                </a:solidFill>
                <a:latin typeface="Roboto Light" panose="02000000000000000000" pitchFamily="2" charset="0"/>
                <a:ea typeface="Roboto Light" panose="02000000000000000000" pitchFamily="2" charset="0"/>
              </a:rPr>
              <a:t> uptake, by PHN, 2019–2021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6086901"/>
            <a:ext cx="5207045" cy="584775"/>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PHN, Primary Health Network.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Australian </a:t>
            </a:r>
            <a:r>
              <a:rPr lang="en-US" sz="800" b="0" i="0" u="none" strike="noStrike" baseline="0" err="1">
                <a:solidFill>
                  <a:srgbClr val="221E1F"/>
                </a:solidFill>
                <a:latin typeface="Roboto Light" panose="02000000000000000000" pitchFamily="2" charset="0"/>
                <a:ea typeface="Roboto Light" panose="02000000000000000000" pitchFamily="2" charset="0"/>
              </a:rPr>
              <a:t>Immunisation</a:t>
            </a:r>
            <a:r>
              <a:rPr lang="en-US" sz="800" b="0" i="0" u="none" strike="noStrike" baseline="0">
                <a:solidFill>
                  <a:srgbClr val="221E1F"/>
                </a:solidFill>
                <a:latin typeface="Roboto Light" panose="02000000000000000000" pitchFamily="2" charset="0"/>
                <a:ea typeface="Roboto Light" panose="02000000000000000000" pitchFamily="2" charset="0"/>
              </a:rPr>
              <a:t> Register.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 Uptake in Northern Sydney only reported as ≥95% among Aboriginal and Torres Strait Islander children due to low population numbers.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colorfulness, parallel&#10;&#10;Description automatically generated">
            <a:extLst>
              <a:ext uri="{FF2B5EF4-FFF2-40B4-BE49-F238E27FC236}">
                <a16:creationId xmlns:a16="http://schemas.microsoft.com/office/drawing/2014/main" id="{6E4557FB-0D83-D1AD-EC47-DA11B0BE0B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59633" y="772745"/>
            <a:ext cx="4375624" cy="5994388"/>
          </a:xfrm>
          <a:prstGeom prst="rect">
            <a:avLst/>
          </a:prstGeom>
        </p:spPr>
      </p:pic>
    </p:spTree>
    <p:extLst>
      <p:ext uri="{BB962C8B-B14F-4D97-AF65-F5344CB8AC3E}">
        <p14:creationId xmlns:p14="http://schemas.microsoft.com/office/powerpoint/2010/main" val="3904729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367171"/>
            <a:ext cx="872660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a:effectLst/>
                <a:latin typeface="Roboto Light" panose="02000000000000000000" pitchFamily="2" charset="0"/>
              </a:rPr>
              <a:t>Geographic Diversity and Trends in Chronic Hepatitis B by State and Territory</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512260926"/>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CHB treatment uptake in the ACT PHN, by SA3,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595220"/>
            <a:ext cx="5207045" cy="954107"/>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PHN, Primary Health Network. SA3, Statistical Area 3.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 denoted in black. Grey areas represent SA3 regions outside the boundary of the PHN, or those with data suppressed due to low treatment numbers (&lt;6).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map, text&#10;&#10;Description automatically generated">
            <a:extLst>
              <a:ext uri="{FF2B5EF4-FFF2-40B4-BE49-F238E27FC236}">
                <a16:creationId xmlns:a16="http://schemas.microsoft.com/office/drawing/2014/main" id="{0CD1B06A-812E-ACA5-B3F0-45DF683286BD}"/>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353" y="435836"/>
            <a:ext cx="8053397" cy="6643736"/>
          </a:xfrm>
          <a:prstGeom prst="rect">
            <a:avLst/>
          </a:prstGeom>
        </p:spPr>
      </p:pic>
    </p:spTree>
    <p:extLst>
      <p:ext uri="{BB962C8B-B14F-4D97-AF65-F5344CB8AC3E}">
        <p14:creationId xmlns:p14="http://schemas.microsoft.com/office/powerpoint/2010/main" val="2751966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CHB prevalence, treatment uptake, and care uptake in the ACT PHN, by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42106"/>
            <a:ext cx="5207045" cy="707886"/>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Note: Totals may not add up due to inclusion of people without an SA3 of residence recorded in source data.</a:t>
            </a:r>
          </a:p>
          <a:p>
            <a:pPr algn="r"/>
            <a:r>
              <a:rPr lang="en-US" sz="800" b="0" i="0" u="none" strike="noStrike" baseline="0">
                <a:solidFill>
                  <a:schemeClr val="tx1"/>
                </a:solidFill>
                <a:latin typeface="Myriad Pro Light"/>
              </a:rPr>
              <a:t>* </a:t>
            </a:r>
            <a:r>
              <a:rPr lang="en-US" sz="800" b="0" i="0" u="none" strike="noStrike" baseline="0" err="1">
                <a:solidFill>
                  <a:schemeClr val="tx1"/>
                </a:solidFill>
                <a:latin typeface="Myriad Pro Light"/>
              </a:rPr>
              <a:t>Woden</a:t>
            </a:r>
            <a:r>
              <a:rPr lang="en-US" sz="800" b="0" i="0" u="none" strike="noStrike" baseline="0">
                <a:solidFill>
                  <a:schemeClr val="tx1"/>
                </a:solidFill>
                <a:latin typeface="Myriad Pro Light"/>
              </a:rPr>
              <a:t> Valley SA3 previously named </a:t>
            </a:r>
            <a:r>
              <a:rPr lang="en-US" sz="800" b="0" i="0" u="none" strike="noStrike" baseline="0" err="1">
                <a:solidFill>
                  <a:schemeClr val="tx1"/>
                </a:solidFill>
                <a:latin typeface="Myriad Pro Light"/>
              </a:rPr>
              <a:t>Woden</a:t>
            </a:r>
            <a:r>
              <a:rPr lang="en-US" sz="800" b="0" i="0" u="none" strike="noStrike" baseline="0">
                <a:solidFill>
                  <a:schemeClr val="tx1"/>
                </a:solidFill>
                <a:latin typeface="Myriad Pro Light"/>
              </a:rPr>
              <a:t>.</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font, number&#10;&#10;Description automatically generated">
            <a:extLst>
              <a:ext uri="{FF2B5EF4-FFF2-40B4-BE49-F238E27FC236}">
                <a16:creationId xmlns:a16="http://schemas.microsoft.com/office/drawing/2014/main" id="{484B9DB5-F088-A485-0F87-E6F3D27B6D3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5752"/>
          <a:stretch/>
        </p:blipFill>
        <p:spPr>
          <a:xfrm>
            <a:off x="283179" y="1215706"/>
            <a:ext cx="8427110" cy="4451569"/>
          </a:xfrm>
          <a:prstGeom prst="rect">
            <a:avLst/>
          </a:prstGeom>
        </p:spPr>
      </p:pic>
    </p:spTree>
    <p:extLst>
      <p:ext uri="{BB962C8B-B14F-4D97-AF65-F5344CB8AC3E}">
        <p14:creationId xmlns:p14="http://schemas.microsoft.com/office/powerpoint/2010/main" val="1839806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CHB treatment uptake in Greater Sydney, by PHN and SA3,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595220"/>
            <a:ext cx="5207045" cy="954107"/>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PHN, Primary Health Network. SA3, Statistical Area 3.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 denoted in black. Grey areas represent SA3 regions outside the boundary of the PHN, or those with data suppressed due to low treatment numbers (&lt;6).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map, text, atlas&#10;&#10;Description automatically generated">
            <a:extLst>
              <a:ext uri="{FF2B5EF4-FFF2-40B4-BE49-F238E27FC236}">
                <a16:creationId xmlns:a16="http://schemas.microsoft.com/office/drawing/2014/main" id="{BB0EDA9F-0043-EEC7-A057-730B60CB360D}"/>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8004" y="699419"/>
            <a:ext cx="7401526" cy="6105969"/>
          </a:xfrm>
          <a:prstGeom prst="rect">
            <a:avLst/>
          </a:prstGeom>
        </p:spPr>
      </p:pic>
    </p:spTree>
    <p:extLst>
      <p:ext uri="{BB962C8B-B14F-4D97-AF65-F5344CB8AC3E}">
        <p14:creationId xmlns:p14="http://schemas.microsoft.com/office/powerpoint/2010/main" val="947111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80" y="308008"/>
            <a:ext cx="7493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CHB treatment uptake in NSW  (other than Greater Sydney), by PHN and SA3,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595220"/>
            <a:ext cx="5207045" cy="954107"/>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PHN, Primary Health Network. SA3, Statistical Area 3.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 denoted in black. Grey areas represent SA3 regions outside the boundary of the PHN, or those with data suppressed due to low treatment numbers (&lt;6). </a:t>
            </a:r>
          </a:p>
          <a:p>
            <a:pPr algn="r"/>
            <a:r>
              <a:rPr lang="en-US" sz="800" b="0" i="0" u="none" strike="noStrike" baseline="0">
                <a:solidFill>
                  <a:srgbClr val="221E1F"/>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map of the united states&#10;&#10;Description automatically generated with medium confidence">
            <a:extLst>
              <a:ext uri="{FF2B5EF4-FFF2-40B4-BE49-F238E27FC236}">
                <a16:creationId xmlns:a16="http://schemas.microsoft.com/office/drawing/2014/main" id="{57ED3185-A6BC-89DC-1ACA-F43D0985E448}"/>
              </a:ext>
            </a:extLst>
          </p:cNvPr>
          <p:cNvPicPr>
            <a:picLocks noChangeAspect="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06" t="2391" r="945"/>
          <a:stretch/>
        </p:blipFill>
        <p:spPr>
          <a:xfrm>
            <a:off x="418744" y="717846"/>
            <a:ext cx="7298108" cy="6051745"/>
          </a:xfrm>
          <a:prstGeom prst="rect">
            <a:avLst/>
          </a:prstGeom>
        </p:spPr>
      </p:pic>
    </p:spTree>
    <p:extLst>
      <p:ext uri="{BB962C8B-B14F-4D97-AF65-F5344CB8AC3E}">
        <p14:creationId xmlns:p14="http://schemas.microsoft.com/office/powerpoint/2010/main" val="2532231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0491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CHB prevalence, treatment uptake, and care uptake in NSW by PHN and SA3, 2021 (slide 1 of 4)</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37355"/>
            <a:ext cx="5207045" cy="1077218"/>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p>
          <a:p>
            <a:pPr algn="r"/>
            <a:r>
              <a:rPr lang="en-US" sz="800" b="0" i="0" u="none" strike="noStrike" baseline="0">
                <a:solidFill>
                  <a:schemeClr val="tx1"/>
                </a:solidFill>
                <a:latin typeface="Myriad Pro Light"/>
              </a:rPr>
              <a:t>^ New SA3 added to the Australian Statistical Geography Standard, resulting from the splitting of the previous</a:t>
            </a:r>
          </a:p>
          <a:p>
            <a:pPr algn="r"/>
            <a:r>
              <a:rPr lang="en-US" sz="800" b="0" i="0" u="none" strike="noStrike" baseline="0">
                <a:solidFill>
                  <a:schemeClr val="tx1"/>
                </a:solidFill>
                <a:latin typeface="Myriad Pro Light"/>
              </a:rPr>
              <a:t>Goulburn–Yass SA3 into Young–Yass SA3 (</a:t>
            </a:r>
            <a:r>
              <a:rPr lang="en-US" sz="800" b="0" i="0" u="none" strike="noStrike" baseline="0" err="1">
                <a:solidFill>
                  <a:schemeClr val="tx1"/>
                </a:solidFill>
                <a:latin typeface="Myriad Pro Light"/>
              </a:rPr>
              <a:t>Murrumbidgee</a:t>
            </a:r>
            <a:r>
              <a:rPr lang="en-US" sz="800" b="0" i="0" u="none" strike="noStrike" baseline="0">
                <a:solidFill>
                  <a:schemeClr val="tx1"/>
                </a:solidFill>
                <a:latin typeface="Myriad Pro Light"/>
              </a:rPr>
              <a:t> PHN) and Goulburn </a:t>
            </a:r>
            <a:r>
              <a:rPr lang="en-US" sz="800" b="0" i="0" u="none" strike="noStrike" baseline="0" err="1">
                <a:solidFill>
                  <a:schemeClr val="tx1"/>
                </a:solidFill>
                <a:latin typeface="Myriad Pro Light"/>
              </a:rPr>
              <a:t>Mulwaree</a:t>
            </a:r>
            <a:r>
              <a:rPr lang="en-US" sz="800" b="0" i="0" u="none" strike="noStrike" baseline="0">
                <a:solidFill>
                  <a:schemeClr val="tx1"/>
                </a:solidFill>
                <a:latin typeface="Myriad Pro Light"/>
              </a:rPr>
              <a:t> SA3 (South Eastern NSW PHN).</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font, number&#10;&#10;Description automatically generated">
            <a:extLst>
              <a:ext uri="{FF2B5EF4-FFF2-40B4-BE49-F238E27FC236}">
                <a16:creationId xmlns:a16="http://schemas.microsoft.com/office/drawing/2014/main" id="{849CD472-37D4-081E-6794-EB7B6519EE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1476472"/>
            <a:ext cx="7909119" cy="3625012"/>
          </a:xfrm>
          <a:prstGeom prst="rect">
            <a:avLst/>
          </a:prstGeom>
        </p:spPr>
      </p:pic>
    </p:spTree>
    <p:extLst>
      <p:ext uri="{BB962C8B-B14F-4D97-AF65-F5344CB8AC3E}">
        <p14:creationId xmlns:p14="http://schemas.microsoft.com/office/powerpoint/2010/main" val="2183829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0491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CHB prevalence, treatment uptake, and care uptake in NSW by PHN and SA3, 2021 (slide 2 of 4)</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37355"/>
            <a:ext cx="5207045" cy="1077218"/>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p>
          <a:p>
            <a:pPr algn="r"/>
            <a:r>
              <a:rPr lang="en-US" sz="800" b="0" i="0" u="none" strike="noStrike" baseline="0">
                <a:solidFill>
                  <a:schemeClr val="tx1"/>
                </a:solidFill>
                <a:latin typeface="Myriad Pro Light"/>
              </a:rPr>
              <a:t>^ New SA3 added to the Australian Statistical Geography Standard, resulting from the splitting of the previous</a:t>
            </a:r>
          </a:p>
          <a:p>
            <a:pPr algn="r"/>
            <a:r>
              <a:rPr lang="en-US" sz="800" b="0" i="0" u="none" strike="noStrike" baseline="0">
                <a:solidFill>
                  <a:schemeClr val="tx1"/>
                </a:solidFill>
                <a:latin typeface="Myriad Pro Light"/>
              </a:rPr>
              <a:t>Goulburn–Yass SA3 into Young–Yass SA3 (</a:t>
            </a:r>
            <a:r>
              <a:rPr lang="en-US" sz="800" b="0" i="0" u="none" strike="noStrike" baseline="0" err="1">
                <a:solidFill>
                  <a:schemeClr val="tx1"/>
                </a:solidFill>
                <a:latin typeface="Myriad Pro Light"/>
              </a:rPr>
              <a:t>Murrumbidgee</a:t>
            </a:r>
            <a:r>
              <a:rPr lang="en-US" sz="800" b="0" i="0" u="none" strike="noStrike" baseline="0">
                <a:solidFill>
                  <a:schemeClr val="tx1"/>
                </a:solidFill>
                <a:latin typeface="Myriad Pro Light"/>
              </a:rPr>
              <a:t> PHN) and Goulburn </a:t>
            </a:r>
            <a:r>
              <a:rPr lang="en-US" sz="800" b="0" i="0" u="none" strike="noStrike" baseline="0" err="1">
                <a:solidFill>
                  <a:schemeClr val="tx1"/>
                </a:solidFill>
                <a:latin typeface="Myriad Pro Light"/>
              </a:rPr>
              <a:t>Mulwaree</a:t>
            </a:r>
            <a:r>
              <a:rPr lang="en-US" sz="800" b="0" i="0" u="none" strike="noStrike" baseline="0">
                <a:solidFill>
                  <a:schemeClr val="tx1"/>
                </a:solidFill>
                <a:latin typeface="Myriad Pro Light"/>
              </a:rPr>
              <a:t> SA3 (South Eastern NSW PHN).</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number, document, font&#10;&#10;Description automatically generated">
            <a:extLst>
              <a:ext uri="{FF2B5EF4-FFF2-40B4-BE49-F238E27FC236}">
                <a16:creationId xmlns:a16="http://schemas.microsoft.com/office/drawing/2014/main" id="{0090548A-0B03-9835-3CA9-64BCCB0A452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9171" y="569618"/>
            <a:ext cx="3916547" cy="6191428"/>
          </a:xfrm>
          <a:prstGeom prst="rect">
            <a:avLst/>
          </a:prstGeom>
        </p:spPr>
      </p:pic>
    </p:spTree>
    <p:extLst>
      <p:ext uri="{BB962C8B-B14F-4D97-AF65-F5344CB8AC3E}">
        <p14:creationId xmlns:p14="http://schemas.microsoft.com/office/powerpoint/2010/main" val="1226129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0491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CHB prevalence, treatment uptake, and care uptake in NSW by PHN and SA3, 2021 (slide 3 of 4)</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37355"/>
            <a:ext cx="5207045" cy="1077218"/>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p>
          <a:p>
            <a:pPr algn="r"/>
            <a:r>
              <a:rPr lang="en-US" sz="800" b="0" i="0" u="none" strike="noStrike" baseline="0">
                <a:solidFill>
                  <a:schemeClr val="tx1"/>
                </a:solidFill>
                <a:latin typeface="Myriad Pro Light"/>
              </a:rPr>
              <a:t>^ New SA3 added to the Australian Statistical Geography Standard, resulting from the splitting of the previous</a:t>
            </a:r>
          </a:p>
          <a:p>
            <a:pPr algn="r"/>
            <a:r>
              <a:rPr lang="en-US" sz="800" b="0" i="0" u="none" strike="noStrike" baseline="0">
                <a:solidFill>
                  <a:schemeClr val="tx1"/>
                </a:solidFill>
                <a:latin typeface="Myriad Pro Light"/>
              </a:rPr>
              <a:t>Goulburn–Yass SA3 into Young–Yass SA3 (</a:t>
            </a:r>
            <a:r>
              <a:rPr lang="en-US" sz="800" b="0" i="0" u="none" strike="noStrike" baseline="0" err="1">
                <a:solidFill>
                  <a:schemeClr val="tx1"/>
                </a:solidFill>
                <a:latin typeface="Myriad Pro Light"/>
              </a:rPr>
              <a:t>Murrumbidgee</a:t>
            </a:r>
            <a:r>
              <a:rPr lang="en-US" sz="800" b="0" i="0" u="none" strike="noStrike" baseline="0">
                <a:solidFill>
                  <a:schemeClr val="tx1"/>
                </a:solidFill>
                <a:latin typeface="Myriad Pro Light"/>
              </a:rPr>
              <a:t> PHN) and Goulburn </a:t>
            </a:r>
            <a:r>
              <a:rPr lang="en-US" sz="800" b="0" i="0" u="none" strike="noStrike" baseline="0" err="1">
                <a:solidFill>
                  <a:schemeClr val="tx1"/>
                </a:solidFill>
                <a:latin typeface="Myriad Pro Light"/>
              </a:rPr>
              <a:t>Mulwaree</a:t>
            </a:r>
            <a:r>
              <a:rPr lang="en-US" sz="800" b="0" i="0" u="none" strike="noStrike" baseline="0">
                <a:solidFill>
                  <a:schemeClr val="tx1"/>
                </a:solidFill>
                <a:latin typeface="Myriad Pro Light"/>
              </a:rPr>
              <a:t> SA3 (South Eastern NSW PHN).</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number, font, document&#10;&#10;Description automatically generated">
            <a:extLst>
              <a:ext uri="{FF2B5EF4-FFF2-40B4-BE49-F238E27FC236}">
                <a16:creationId xmlns:a16="http://schemas.microsoft.com/office/drawing/2014/main" id="{A42E13C5-AC71-81F7-F23D-270EB70E13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87" y="569762"/>
            <a:ext cx="3933941" cy="6157245"/>
          </a:xfrm>
          <a:prstGeom prst="rect">
            <a:avLst/>
          </a:prstGeom>
        </p:spPr>
      </p:pic>
    </p:spTree>
    <p:extLst>
      <p:ext uri="{BB962C8B-B14F-4D97-AF65-F5344CB8AC3E}">
        <p14:creationId xmlns:p14="http://schemas.microsoft.com/office/powerpoint/2010/main" val="1570874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0491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CHB prevalence, treatment uptake, and care uptake in NSW by PHN and SA3, 2021 (slide 4 of 4)</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37355"/>
            <a:ext cx="5207045" cy="1077218"/>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p>
          <a:p>
            <a:pPr algn="r"/>
            <a:r>
              <a:rPr lang="en-US" sz="800" b="0" i="0" u="none" strike="noStrike" baseline="0">
                <a:solidFill>
                  <a:schemeClr val="tx1"/>
                </a:solidFill>
                <a:latin typeface="Myriad Pro Light"/>
              </a:rPr>
              <a:t>^ New SA3 added to the Australian Statistical Geography Standard, resulting from the splitting of the previous</a:t>
            </a:r>
          </a:p>
          <a:p>
            <a:pPr algn="r"/>
            <a:r>
              <a:rPr lang="en-US" sz="800" b="0" i="0" u="none" strike="noStrike" baseline="0">
                <a:solidFill>
                  <a:schemeClr val="tx1"/>
                </a:solidFill>
                <a:latin typeface="Myriad Pro Light"/>
              </a:rPr>
              <a:t>Goulburn–Yass SA3 into Young–Yass SA3 (</a:t>
            </a:r>
            <a:r>
              <a:rPr lang="en-US" sz="800" b="0" i="0" u="none" strike="noStrike" baseline="0" err="1">
                <a:solidFill>
                  <a:schemeClr val="tx1"/>
                </a:solidFill>
                <a:latin typeface="Myriad Pro Light"/>
              </a:rPr>
              <a:t>Murrumbidgee</a:t>
            </a:r>
            <a:r>
              <a:rPr lang="en-US" sz="800" b="0" i="0" u="none" strike="noStrike" baseline="0">
                <a:solidFill>
                  <a:schemeClr val="tx1"/>
                </a:solidFill>
                <a:latin typeface="Myriad Pro Light"/>
              </a:rPr>
              <a:t> PHN) and Goulburn </a:t>
            </a:r>
            <a:r>
              <a:rPr lang="en-US" sz="800" b="0" i="0" u="none" strike="noStrike" baseline="0" err="1">
                <a:solidFill>
                  <a:schemeClr val="tx1"/>
                </a:solidFill>
                <a:latin typeface="Myriad Pro Light"/>
              </a:rPr>
              <a:t>Mulwaree</a:t>
            </a:r>
            <a:r>
              <a:rPr lang="en-US" sz="800" b="0" i="0" u="none" strike="noStrike" baseline="0">
                <a:solidFill>
                  <a:schemeClr val="tx1"/>
                </a:solidFill>
                <a:latin typeface="Myriad Pro Light"/>
              </a:rPr>
              <a:t> SA3 (South Eastern NSW PHN).</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number, document, font&#10;&#10;Description automatically generated">
            <a:extLst>
              <a:ext uri="{FF2B5EF4-FFF2-40B4-BE49-F238E27FC236}">
                <a16:creationId xmlns:a16="http://schemas.microsoft.com/office/drawing/2014/main" id="{66FD58BA-B5B9-E867-E711-01E6728266F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6126"/>
          <a:stretch/>
        </p:blipFill>
        <p:spPr>
          <a:xfrm>
            <a:off x="2384138" y="661630"/>
            <a:ext cx="4726614" cy="5888362"/>
          </a:xfrm>
          <a:prstGeom prst="rect">
            <a:avLst/>
          </a:prstGeom>
        </p:spPr>
      </p:pic>
    </p:spTree>
    <p:extLst>
      <p:ext uri="{BB962C8B-B14F-4D97-AF65-F5344CB8AC3E}">
        <p14:creationId xmlns:p14="http://schemas.microsoft.com/office/powerpoint/2010/main" val="145478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307777"/>
          </a:xfrm>
          <a:prstGeom prst="rect">
            <a:avLst/>
          </a:prstGeom>
          <a:noFill/>
        </p:spPr>
        <p:txBody>
          <a:bodyPr wrap="square" rtlCol="0">
            <a:spAutoFit/>
          </a:bodyPr>
          <a:lstStyle/>
          <a:p>
            <a:pPr algn="l"/>
            <a:r>
              <a:rPr lang="en-US" sz="1400" b="1" i="0" u="none" strike="noStrike" baseline="0">
                <a:solidFill>
                  <a:schemeClr val="tx1"/>
                </a:solidFill>
                <a:latin typeface="Roboto Light" panose="02000000000000000000" pitchFamily="2" charset="0"/>
                <a:ea typeface="Roboto Light" panose="02000000000000000000" pitchFamily="2" charset="0"/>
              </a:rPr>
              <a:t>Table: Heat map of CHB prevalence, treatment uptake and care uptake in Australia, by PHN,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95403"/>
            <a:ext cx="5207045" cy="954107"/>
          </a:xfrm>
          <a:prstGeom prst="rect">
            <a:avLst/>
          </a:prstGeom>
          <a:noFill/>
        </p:spPr>
        <p:txBody>
          <a:bodyPr wrap="square">
            <a:spAutoFit/>
          </a:bodyPr>
          <a:lstStyle/>
          <a:p>
            <a:pPr algn="r"/>
            <a:endParaRPr lang="en-AU" sz="800" b="0" i="0" u="none" strike="noStrike" baseline="0">
              <a:solidFill>
                <a:srgbClr val="000000"/>
              </a:solidFill>
              <a:latin typeface="Roboto Light" panose="02000000000000000000" pitchFamily="2" charset="0"/>
              <a:ea typeface="Roboto Light" panose="02000000000000000000" pitchFamily="2" charset="0"/>
            </a:endParaRPr>
          </a:p>
          <a:p>
            <a:pPr algn="r"/>
            <a:r>
              <a:rPr lang="en-US" sz="800" b="0" i="0" u="none" strike="noStrike" baseline="0">
                <a:latin typeface="Roboto Light" panose="02000000000000000000" pitchFamily="2" charset="0"/>
                <a:ea typeface="Roboto Light" panose="02000000000000000000" pitchFamily="2" charset="0"/>
              </a:rPr>
              <a:t>ABS, Australian Bureau of Statistics. CHB, chronic hepatitis B. PHN, Primary Health Network. </a:t>
            </a:r>
          </a:p>
          <a:p>
            <a:pPr algn="r"/>
            <a:r>
              <a:rPr lang="en-US" sz="800" b="0" i="0" u="none" strike="noStrike" baseline="0">
                <a:latin typeface="Roboto Light" panose="02000000000000000000" pitchFamily="2" charset="0"/>
                <a:ea typeface="Roboto Light" panose="02000000000000000000" pitchFamily="2" charset="0"/>
              </a:rPr>
              <a:t>Key: Green denotes lowest prevalence, and highest care and treatment uptake, with the </a:t>
            </a:r>
            <a:r>
              <a:rPr lang="en-US" sz="800" b="0" i="0" u="none" strike="noStrike" baseline="0" err="1">
                <a:latin typeface="Roboto Light" panose="02000000000000000000" pitchFamily="2" charset="0"/>
                <a:ea typeface="Roboto Light" panose="02000000000000000000" pitchFamily="2" charset="0"/>
              </a:rPr>
              <a:t>colour</a:t>
            </a:r>
            <a:r>
              <a:rPr lang="en-US" sz="800" b="0" i="0" u="none" strike="noStrike" baseline="0">
                <a:latin typeface="Roboto Light" panose="02000000000000000000" pitchFamily="2" charset="0"/>
                <a:ea typeface="Roboto Light" panose="02000000000000000000" pitchFamily="2" charset="0"/>
              </a:rPr>
              <a:t> gradient through to red, which denotes highest prevalence and lowest care and treatment uptake. </a:t>
            </a:r>
          </a:p>
          <a:p>
            <a:pPr algn="r"/>
            <a:r>
              <a:rPr lang="en-US" sz="800" b="0" i="0" u="none" strike="noStrike" baseline="0">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and monitoring (viral load test while not receiving treatment) data sourced from Department of Human Services Medicare statistics. </a:t>
            </a:r>
            <a:endParaRPr lang="en-AU" sz="800">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parallel, number&#10;&#10;Description automatically generated">
            <a:extLst>
              <a:ext uri="{FF2B5EF4-FFF2-40B4-BE49-F238E27FC236}">
                <a16:creationId xmlns:a16="http://schemas.microsoft.com/office/drawing/2014/main" id="{21D5D285-78B5-B832-E81A-8D39BAD9140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1754"/>
          <a:stretch/>
        </p:blipFill>
        <p:spPr>
          <a:xfrm>
            <a:off x="415895" y="651259"/>
            <a:ext cx="4331550" cy="6115874"/>
          </a:xfrm>
          <a:prstGeom prst="rect">
            <a:avLst/>
          </a:prstGeom>
        </p:spPr>
      </p:pic>
    </p:spTree>
    <p:extLst>
      <p:ext uri="{BB962C8B-B14F-4D97-AF65-F5344CB8AC3E}">
        <p14:creationId xmlns:p14="http://schemas.microsoft.com/office/powerpoint/2010/main" val="2412353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CHB treatment uptake in Greater Darwin, by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84955" y="5755447"/>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map, text&#10;&#10;Description automatically generated">
            <a:extLst>
              <a:ext uri="{FF2B5EF4-FFF2-40B4-BE49-F238E27FC236}">
                <a16:creationId xmlns:a16="http://schemas.microsoft.com/office/drawing/2014/main" id="{0345DAD2-A6B5-3394-4CCE-0A35BBFA967A}"/>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20" y="1188655"/>
            <a:ext cx="6887835" cy="5500197"/>
          </a:xfrm>
          <a:prstGeom prst="rect">
            <a:avLst/>
          </a:prstGeom>
        </p:spPr>
      </p:pic>
    </p:spTree>
    <p:extLst>
      <p:ext uri="{BB962C8B-B14F-4D97-AF65-F5344CB8AC3E}">
        <p14:creationId xmlns:p14="http://schemas.microsoft.com/office/powerpoint/2010/main" val="988920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CHB treatment uptake in the NT by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84955" y="5755447"/>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map of northern territory&#10;&#10;Description automatically generated with medium confidence">
            <a:extLst>
              <a:ext uri="{FF2B5EF4-FFF2-40B4-BE49-F238E27FC236}">
                <a16:creationId xmlns:a16="http://schemas.microsoft.com/office/drawing/2014/main" id="{F8E5A5B4-1F5D-7EF3-5203-43BF1CD37CCA}"/>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000" y="268441"/>
            <a:ext cx="8498749" cy="6557512"/>
          </a:xfrm>
          <a:prstGeom prst="rect">
            <a:avLst/>
          </a:prstGeom>
        </p:spPr>
      </p:pic>
    </p:spTree>
    <p:extLst>
      <p:ext uri="{BB962C8B-B14F-4D97-AF65-F5344CB8AC3E}">
        <p14:creationId xmlns:p14="http://schemas.microsoft.com/office/powerpoint/2010/main" val="3640706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the NT, by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763736"/>
            <a:ext cx="5207045" cy="707886"/>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number, screenshot, font&#10;&#10;Description automatically generated">
            <a:extLst>
              <a:ext uri="{FF2B5EF4-FFF2-40B4-BE49-F238E27FC236}">
                <a16:creationId xmlns:a16="http://schemas.microsoft.com/office/drawing/2014/main" id="{9B6F56F4-E024-87B5-626C-0E150AF4B54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1531"/>
          <a:stretch/>
        </p:blipFill>
        <p:spPr>
          <a:xfrm>
            <a:off x="283179" y="1028066"/>
            <a:ext cx="7359847" cy="4757400"/>
          </a:xfrm>
          <a:prstGeom prst="rect">
            <a:avLst/>
          </a:prstGeom>
        </p:spPr>
      </p:pic>
    </p:spTree>
    <p:extLst>
      <p:ext uri="{BB962C8B-B14F-4D97-AF65-F5344CB8AC3E}">
        <p14:creationId xmlns:p14="http://schemas.microsoft.com/office/powerpoint/2010/main" val="1346659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77755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CHB treatment uptake in Greater Brisbane and Gold Coast, by PHN and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map, text, atlas&#10;&#10;Description automatically generated">
            <a:extLst>
              <a:ext uri="{FF2B5EF4-FFF2-40B4-BE49-F238E27FC236}">
                <a16:creationId xmlns:a16="http://schemas.microsoft.com/office/drawing/2014/main" id="{628E2FF1-024C-1C00-B6A1-D55C0C337C3B}"/>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1195" y="831228"/>
            <a:ext cx="7305526" cy="6026772"/>
          </a:xfrm>
          <a:prstGeom prst="rect">
            <a:avLst/>
          </a:prstGeom>
        </p:spPr>
      </p:pic>
    </p:spTree>
    <p:extLst>
      <p:ext uri="{BB962C8B-B14F-4D97-AF65-F5344CB8AC3E}">
        <p14:creationId xmlns:p14="http://schemas.microsoft.com/office/powerpoint/2010/main" val="1788382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8058"/>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CHC treatment uptake in Qld (other than Greater Brisbane and Gold Coast), by PHN and SA3, 2021</a:t>
            </a:r>
            <a:endParaRPr lang="en-AU" sz="1400" b="1">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2A04DCAA-BE6A-2005-9986-60C3E81CE0AA}"/>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 </a:t>
            </a:r>
            <a:endParaRPr lang="en-AU" sz="800">
              <a:solidFill>
                <a:schemeClr val="tx1"/>
              </a:solidFill>
              <a:latin typeface="Roboto Light" panose="02000000000000000000" pitchFamily="2" charset="0"/>
              <a:ea typeface="Roboto Light" panose="02000000000000000000" pitchFamily="2" charset="0"/>
            </a:endParaRPr>
          </a:p>
        </p:txBody>
      </p:sp>
      <p:pic>
        <p:nvPicPr>
          <p:cNvPr id="8" name="Picture 7" descr="A picture containing text, map, atlas&#10;&#10;Description automatically generated">
            <a:extLst>
              <a:ext uri="{FF2B5EF4-FFF2-40B4-BE49-F238E27FC236}">
                <a16:creationId xmlns:a16="http://schemas.microsoft.com/office/drawing/2014/main" id="{B7AC8A44-DCC1-A4A9-B79F-7B86F941798D}"/>
              </a:ext>
            </a:extLst>
          </p:cNvPr>
          <p:cNvPicPr>
            <a:picLocks noChangeAspect="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504" t="1710" r="8184" b="1482"/>
          <a:stretch/>
        </p:blipFill>
        <p:spPr>
          <a:xfrm>
            <a:off x="1196411" y="831228"/>
            <a:ext cx="6192253" cy="5935905"/>
          </a:xfrm>
          <a:prstGeom prst="rect">
            <a:avLst/>
          </a:prstGeom>
        </p:spPr>
      </p:pic>
    </p:spTree>
    <p:extLst>
      <p:ext uri="{BB962C8B-B14F-4D97-AF65-F5344CB8AC3E}">
        <p14:creationId xmlns:p14="http://schemas.microsoft.com/office/powerpoint/2010/main" val="1116715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Qld by PHN and SA3,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effectLst/>
                <a:latin typeface="Roboto Light" panose="02000000000000000000" pitchFamily="2" charset="0"/>
                <a:ea typeface="Roboto Light" panose="02000000000000000000" pitchFamily="2" charset="0"/>
              </a:rPr>
              <a:t>(slide 1 of 3)</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72110"/>
            <a:ext cx="5207045" cy="1077218"/>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p>
          <a:p>
            <a:pPr algn="r"/>
            <a:r>
              <a:rPr lang="en-US" sz="800" b="0" i="0" u="none" strike="noStrike" baseline="0">
                <a:solidFill>
                  <a:schemeClr val="tx1"/>
                </a:solidFill>
                <a:latin typeface="Myriad Pro Light"/>
              </a:rPr>
              <a:t>^ New SA3 added to the Australian Statistical Geography Standard, resulting from the splitting of the previous</a:t>
            </a:r>
          </a:p>
          <a:p>
            <a:pPr algn="r"/>
            <a:r>
              <a:rPr lang="en-US" sz="800" b="0" i="0" u="none" strike="noStrike" baseline="0">
                <a:solidFill>
                  <a:schemeClr val="tx1"/>
                </a:solidFill>
                <a:latin typeface="Myriad Pro Light"/>
              </a:rPr>
              <a:t>Nambour–Pomona SA3 into Nambour SA3 and Noosa Hinterland SA3; and the splitting of Gladstone–Biloela SA3 into</a:t>
            </a:r>
          </a:p>
          <a:p>
            <a:pPr algn="r"/>
            <a:r>
              <a:rPr lang="en-US" sz="800" b="0" i="0" u="none" strike="noStrike" baseline="0">
                <a:solidFill>
                  <a:schemeClr val="tx1"/>
                </a:solidFill>
                <a:latin typeface="Myriad Pro Light"/>
              </a:rPr>
              <a:t>Gladstone SA3 and Biloela SA3.</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number, screenshot, font&#10;&#10;Description automatically generated">
            <a:extLst>
              <a:ext uri="{FF2B5EF4-FFF2-40B4-BE49-F238E27FC236}">
                <a16:creationId xmlns:a16="http://schemas.microsoft.com/office/drawing/2014/main" id="{4E4202F7-6BB1-A8E1-A32C-22A5BA603C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77150" y="762589"/>
            <a:ext cx="5371364" cy="6004544"/>
          </a:xfrm>
          <a:prstGeom prst="rect">
            <a:avLst/>
          </a:prstGeom>
        </p:spPr>
      </p:pic>
    </p:spTree>
    <p:extLst>
      <p:ext uri="{BB962C8B-B14F-4D97-AF65-F5344CB8AC3E}">
        <p14:creationId xmlns:p14="http://schemas.microsoft.com/office/powerpoint/2010/main" val="1523558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Qld by PHN and SA3,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effectLst/>
                <a:latin typeface="Roboto Light" panose="02000000000000000000" pitchFamily="2" charset="0"/>
                <a:ea typeface="Roboto Light" panose="02000000000000000000" pitchFamily="2" charset="0"/>
              </a:rPr>
              <a:t>(slide 2 of 3)</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72110"/>
            <a:ext cx="5207045" cy="1077218"/>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p>
          <a:p>
            <a:pPr algn="r"/>
            <a:r>
              <a:rPr lang="en-US" sz="800" b="0" i="0" u="none" strike="noStrike" baseline="0">
                <a:solidFill>
                  <a:schemeClr val="tx1"/>
                </a:solidFill>
                <a:latin typeface="Myriad Pro Light"/>
              </a:rPr>
              <a:t>^ New SA3 added to the Australian Statistical Geography Standard, resulting from the splitting of the previous</a:t>
            </a:r>
          </a:p>
          <a:p>
            <a:pPr algn="r"/>
            <a:r>
              <a:rPr lang="en-US" sz="800" b="0" i="0" u="none" strike="noStrike" baseline="0">
                <a:solidFill>
                  <a:schemeClr val="tx1"/>
                </a:solidFill>
                <a:latin typeface="Myriad Pro Light"/>
              </a:rPr>
              <a:t>Nambour–Pomona SA3 into Nambour SA3 and Noosa Hinterland SA3; and the splitting of Gladstone–Biloela SA3 into</a:t>
            </a:r>
          </a:p>
          <a:p>
            <a:pPr algn="r"/>
            <a:r>
              <a:rPr lang="en-US" sz="800" b="0" i="0" u="none" strike="noStrike" baseline="0">
                <a:solidFill>
                  <a:schemeClr val="tx1"/>
                </a:solidFill>
                <a:latin typeface="Myriad Pro Light"/>
              </a:rPr>
              <a:t>Gladstone SA3 and Biloela SA3.</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number, document, font&#10;&#10;Description automatically generated">
            <a:extLst>
              <a:ext uri="{FF2B5EF4-FFF2-40B4-BE49-F238E27FC236}">
                <a16:creationId xmlns:a16="http://schemas.microsoft.com/office/drawing/2014/main" id="{75C06B31-3B9C-4749-85AA-D02203FD7B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52722" y="649480"/>
            <a:ext cx="3813731" cy="6208520"/>
          </a:xfrm>
          <a:prstGeom prst="rect">
            <a:avLst/>
          </a:prstGeom>
        </p:spPr>
      </p:pic>
    </p:spTree>
    <p:extLst>
      <p:ext uri="{BB962C8B-B14F-4D97-AF65-F5344CB8AC3E}">
        <p14:creationId xmlns:p14="http://schemas.microsoft.com/office/powerpoint/2010/main" val="788559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Qld by PHN and SA3,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effectLst/>
                <a:latin typeface="Roboto Light" panose="02000000000000000000" pitchFamily="2" charset="0"/>
                <a:ea typeface="Roboto Light" panose="02000000000000000000" pitchFamily="2" charset="0"/>
              </a:rPr>
              <a:t>(slide 3 of 3)</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72110"/>
            <a:ext cx="5207045" cy="1077218"/>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p>
          <a:p>
            <a:pPr algn="r"/>
            <a:r>
              <a:rPr lang="en-US" sz="800" b="0" i="0" u="none" strike="noStrike" baseline="0">
                <a:solidFill>
                  <a:schemeClr val="tx1"/>
                </a:solidFill>
                <a:latin typeface="Myriad Pro Light"/>
              </a:rPr>
              <a:t>^ New SA3 added to the Australian Statistical Geography Standard, resulting from the splitting of the previous</a:t>
            </a:r>
          </a:p>
          <a:p>
            <a:pPr algn="r"/>
            <a:r>
              <a:rPr lang="en-US" sz="800" b="0" i="0" u="none" strike="noStrike" baseline="0">
                <a:solidFill>
                  <a:schemeClr val="tx1"/>
                </a:solidFill>
                <a:latin typeface="Myriad Pro Light"/>
              </a:rPr>
              <a:t>Nambour–Pomona SA3 into Nambour SA3 and Noosa Hinterland SA3; and the splitting of Gladstone–Biloela SA3 into</a:t>
            </a:r>
          </a:p>
          <a:p>
            <a:pPr algn="r"/>
            <a:r>
              <a:rPr lang="en-US" sz="800" b="0" i="0" u="none" strike="noStrike" baseline="0">
                <a:solidFill>
                  <a:schemeClr val="tx1"/>
                </a:solidFill>
                <a:latin typeface="Myriad Pro Light"/>
              </a:rPr>
              <a:t>Gladstone SA3 and Biloela SA3.</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number, screenshot, parallel&#10;&#10;Description automatically generated">
            <a:extLst>
              <a:ext uri="{FF2B5EF4-FFF2-40B4-BE49-F238E27FC236}">
                <a16:creationId xmlns:a16="http://schemas.microsoft.com/office/drawing/2014/main" id="{84152221-9C98-41F8-8091-38B5A0771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6753" y="570532"/>
            <a:ext cx="3907205" cy="6088879"/>
          </a:xfrm>
          <a:prstGeom prst="rect">
            <a:avLst/>
          </a:prstGeom>
        </p:spPr>
      </p:pic>
      <p:pic>
        <p:nvPicPr>
          <p:cNvPr id="11" name="Picture 10" descr="A screenshot of a computer screen&#10;&#10;Description automatically generated with low confidence">
            <a:extLst>
              <a:ext uri="{FF2B5EF4-FFF2-40B4-BE49-F238E27FC236}">
                <a16:creationId xmlns:a16="http://schemas.microsoft.com/office/drawing/2014/main" id="{B5DACE06-590B-C4A4-E425-8B1BD3FA5A3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00"/>
          <a:stretch/>
        </p:blipFill>
        <p:spPr>
          <a:xfrm>
            <a:off x="5438615" y="2342061"/>
            <a:ext cx="5718701" cy="1512541"/>
          </a:xfrm>
          <a:prstGeom prst="rect">
            <a:avLst/>
          </a:prstGeom>
        </p:spPr>
      </p:pic>
    </p:spTree>
    <p:extLst>
      <p:ext uri="{BB962C8B-B14F-4D97-AF65-F5344CB8AC3E}">
        <p14:creationId xmlns:p14="http://schemas.microsoft.com/office/powerpoint/2010/main" val="3277537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CHB treatment uptake in Greater Adelaide, by PHN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map, text&#10;&#10;Description automatically generated">
            <a:extLst>
              <a:ext uri="{FF2B5EF4-FFF2-40B4-BE49-F238E27FC236}">
                <a16:creationId xmlns:a16="http://schemas.microsoft.com/office/drawing/2014/main" id="{D4545BC4-4D73-19E9-8319-5A408A4849DC}"/>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130" y="823929"/>
            <a:ext cx="7040584" cy="5808205"/>
          </a:xfrm>
          <a:prstGeom prst="rect">
            <a:avLst/>
          </a:prstGeom>
        </p:spPr>
      </p:pic>
    </p:spTree>
    <p:extLst>
      <p:ext uri="{BB962C8B-B14F-4D97-AF65-F5344CB8AC3E}">
        <p14:creationId xmlns:p14="http://schemas.microsoft.com/office/powerpoint/2010/main" val="2052834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80" y="308008"/>
            <a:ext cx="7818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Geographic variation in CHB treatment uptake in SA (other than Greater Adelaide), by PHN and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35D92A3F-B82C-A2D0-9B84-AD75E09A608E}"/>
              </a:ext>
            </a:extLst>
          </p:cNvPr>
          <p:cNvPicPr>
            <a:picLocks noChangeAspect="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55" t="660" r="13589" b="2673"/>
          <a:stretch/>
        </p:blipFill>
        <p:spPr>
          <a:xfrm>
            <a:off x="615296" y="982766"/>
            <a:ext cx="6033331" cy="5717137"/>
          </a:xfrm>
          <a:prstGeom prst="rect">
            <a:avLst/>
          </a:prstGeom>
        </p:spPr>
      </p:pic>
    </p:spTree>
    <p:extLst>
      <p:ext uri="{BB962C8B-B14F-4D97-AF65-F5344CB8AC3E}">
        <p14:creationId xmlns:p14="http://schemas.microsoft.com/office/powerpoint/2010/main" val="220995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t>
            </a:r>
            <a:r>
              <a:rPr lang="en-AU" sz="1400" b="0" i="0" u="none" strike="noStrike" baseline="0" dirty="0">
                <a:solidFill>
                  <a:srgbClr val="000000"/>
                </a:solidFill>
                <a:latin typeface="Roboto Light" panose="02000000000000000000" pitchFamily="2" charset="0"/>
                <a:ea typeface="Roboto Light" panose="02000000000000000000" pitchFamily="2" charset="0"/>
              </a:rPr>
              <a:t> </a:t>
            </a:r>
            <a:r>
              <a:rPr lang="en-US" sz="1400" b="1" i="0" u="none" strike="noStrike" baseline="0" dirty="0">
                <a:latin typeface="Roboto Light" panose="02000000000000000000" pitchFamily="2" charset="0"/>
                <a:ea typeface="Roboto Light" panose="02000000000000000000" pitchFamily="2" charset="0"/>
              </a:rPr>
              <a:t>CHB cascade of care, Australia, 2021</a:t>
            </a:r>
            <a:endParaRPr lang="en-AU" sz="1400" b="1" dirty="0">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495403"/>
            <a:ext cx="5207045" cy="830997"/>
          </a:xfrm>
          <a:prstGeom prst="rect">
            <a:avLst/>
          </a:prstGeom>
          <a:noFill/>
        </p:spPr>
        <p:txBody>
          <a:bodyPr wrap="square">
            <a:spAutoFit/>
          </a:bodyPr>
          <a:lstStyle/>
          <a:p>
            <a:pPr algn="r"/>
            <a:endParaRPr lang="en-AU" sz="800" b="0" i="0" u="none" strike="noStrike" baseline="0">
              <a:solidFill>
                <a:srgbClr val="000000"/>
              </a:solidFill>
              <a:latin typeface="Roboto Light" panose="02000000000000000000" pitchFamily="2" charset="0"/>
              <a:ea typeface="Roboto Light" panose="02000000000000000000" pitchFamily="2" charset="0"/>
            </a:endParaRPr>
          </a:p>
          <a:p>
            <a:pPr algn="r"/>
            <a:r>
              <a:rPr lang="en-US" sz="800" b="0" i="0" u="none" strike="noStrike" baseline="0">
                <a:latin typeface="Roboto Light" panose="02000000000000000000" pitchFamily="2" charset="0"/>
                <a:ea typeface="Roboto Light" panose="02000000000000000000" pitchFamily="2" charset="0"/>
              </a:rPr>
              <a:t>ABS, Australian Bureau of Statistics. CHB, chronic hepatitis B. </a:t>
            </a:r>
          </a:p>
          <a:p>
            <a:pPr algn="r"/>
            <a:r>
              <a:rPr lang="en-US" sz="800" b="0" i="0" u="none" strike="noStrike" baseline="0">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Proportion diagnosed estimated using modelling combined with notifications data. Treatment and monitoring (viral load test while not receiving treatment) data sourced from Department of Human Services Medicare statistics. </a:t>
            </a:r>
            <a:endParaRPr lang="en-AU" sz="800">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7CECBEEC-A30A-98C8-1244-2988098C3F04}"/>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11" name="Picture 10" descr="A picture containing font, graphics, logo, graphic design&#10;&#10;Description automatically generated">
            <a:extLst>
              <a:ext uri="{FF2B5EF4-FFF2-40B4-BE49-F238E27FC236}">
                <a16:creationId xmlns:a16="http://schemas.microsoft.com/office/drawing/2014/main" id="{7202CA4D-E197-6054-624E-6A44946D79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pic>
        <p:nvPicPr>
          <p:cNvPr id="8" name="Picture 7" descr="A picture containing text, screenshot, font, line&#10;&#10;Description automatically generated">
            <a:extLst>
              <a:ext uri="{FF2B5EF4-FFF2-40B4-BE49-F238E27FC236}">
                <a16:creationId xmlns:a16="http://schemas.microsoft.com/office/drawing/2014/main" id="{DAB7BD90-C05C-6BCB-6356-0F409C040A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1821" y="1049795"/>
            <a:ext cx="7383898" cy="5205726"/>
          </a:xfrm>
          <a:prstGeom prst="rect">
            <a:avLst/>
          </a:prstGeom>
        </p:spPr>
      </p:pic>
    </p:spTree>
    <p:extLst>
      <p:ext uri="{BB962C8B-B14F-4D97-AF65-F5344CB8AC3E}">
        <p14:creationId xmlns:p14="http://schemas.microsoft.com/office/powerpoint/2010/main" val="16982390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SA by PHN and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632337"/>
            <a:ext cx="5207045" cy="95410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p>
          <a:p>
            <a:pPr algn="r"/>
            <a:r>
              <a:rPr lang="en-US" sz="800" b="0" i="0" u="none" strike="noStrike" baseline="0">
                <a:solidFill>
                  <a:schemeClr val="tx1"/>
                </a:solidFill>
                <a:latin typeface="Myriad Pro Light"/>
              </a:rPr>
              <a:t>* Data relating to SA may underestimate monitoring by up to 40% from 2020 onwards due to the provision of services outside of Medicare.</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number, font, screenshot&#10;&#10;Description automatically generated">
            <a:extLst>
              <a:ext uri="{FF2B5EF4-FFF2-40B4-BE49-F238E27FC236}">
                <a16:creationId xmlns:a16="http://schemas.microsoft.com/office/drawing/2014/main" id="{ACED3427-E82C-35B3-58A3-0D5C769F356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642"/>
          <a:stretch/>
        </p:blipFill>
        <p:spPr>
          <a:xfrm>
            <a:off x="2041346" y="615785"/>
            <a:ext cx="4492591" cy="6236981"/>
          </a:xfrm>
          <a:prstGeom prst="rect">
            <a:avLst/>
          </a:prstGeom>
        </p:spPr>
      </p:pic>
    </p:spTree>
    <p:extLst>
      <p:ext uri="{BB962C8B-B14F-4D97-AF65-F5344CB8AC3E}">
        <p14:creationId xmlns:p14="http://schemas.microsoft.com/office/powerpoint/2010/main" val="2241843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58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Geographic variation in CHB treatment uptake in Tas., by SA3, 2021</a:t>
            </a:r>
            <a:endParaRPr lang="en-AU" sz="1400" b="1">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8" name="TextBox 7">
            <a:extLst>
              <a:ext uri="{FF2B5EF4-FFF2-40B4-BE49-F238E27FC236}">
                <a16:creationId xmlns:a16="http://schemas.microsoft.com/office/drawing/2014/main" id="{C367F728-1672-6FCA-87A2-D57BFA7C298C}"/>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7" name="Picture 6" descr="A picture containing map, text&#10;&#10;Description automatically generated">
            <a:extLst>
              <a:ext uri="{FF2B5EF4-FFF2-40B4-BE49-F238E27FC236}">
                <a16:creationId xmlns:a16="http://schemas.microsoft.com/office/drawing/2014/main" id="{DBE60C9D-D2DC-E0E0-21A5-41956B153AC5}"/>
              </a:ext>
            </a:extLst>
          </p:cNvPr>
          <p:cNvPicPr>
            <a:picLocks noChangeAspect="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468" r="4642"/>
          <a:stretch/>
        </p:blipFill>
        <p:spPr>
          <a:xfrm>
            <a:off x="427289" y="632377"/>
            <a:ext cx="7127193" cy="6050434"/>
          </a:xfrm>
          <a:prstGeom prst="rect">
            <a:avLst/>
          </a:prstGeom>
        </p:spPr>
      </p:pic>
    </p:spTree>
    <p:extLst>
      <p:ext uri="{BB962C8B-B14F-4D97-AF65-F5344CB8AC3E}">
        <p14:creationId xmlns:p14="http://schemas.microsoft.com/office/powerpoint/2010/main" val="1735609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59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Tas., by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86846"/>
            <a:ext cx="5207045" cy="707886"/>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monitoring was &lt;6. SA3s not listed where population &lt;3000.</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number, font&#10;&#10;Description automatically generated">
            <a:extLst>
              <a:ext uri="{FF2B5EF4-FFF2-40B4-BE49-F238E27FC236}">
                <a16:creationId xmlns:a16="http://schemas.microsoft.com/office/drawing/2014/main" id="{327A7BA5-9AAD-2038-6838-5B3E0FED73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8454"/>
          <a:stretch/>
        </p:blipFill>
        <p:spPr>
          <a:xfrm>
            <a:off x="183897" y="749252"/>
            <a:ext cx="6908268" cy="5873429"/>
          </a:xfrm>
          <a:prstGeom prst="rect">
            <a:avLst/>
          </a:prstGeom>
        </p:spPr>
      </p:pic>
    </p:spTree>
    <p:extLst>
      <p:ext uri="{BB962C8B-B14F-4D97-AF65-F5344CB8AC3E}">
        <p14:creationId xmlns:p14="http://schemas.microsoft.com/office/powerpoint/2010/main" val="558663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8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dirty="0">
                <a:solidFill>
                  <a:schemeClr val="tx1"/>
                </a:solidFill>
                <a:latin typeface="Roboto Light" panose="02000000000000000000" pitchFamily="2" charset="0"/>
                <a:ea typeface="Roboto Light" panose="02000000000000000000" pitchFamily="2" charset="0"/>
              </a:rPr>
              <a:t>Figure: </a:t>
            </a:r>
            <a:r>
              <a:rPr lang="en-US" sz="1400" b="1" i="0" u="none" strike="noStrike" baseline="0" dirty="0">
                <a:solidFill>
                  <a:srgbClr val="000000"/>
                </a:solidFill>
                <a:latin typeface="Roboto Light" panose="02000000000000000000" pitchFamily="2" charset="0"/>
                <a:ea typeface="Roboto Light" panose="02000000000000000000" pitchFamily="2" charset="0"/>
              </a:rPr>
              <a:t>Geographic variation in CHB treatment uptake in Greater Melbourne, by PHN and SA3, 2021</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8" name="TextBox 7">
            <a:extLst>
              <a:ext uri="{FF2B5EF4-FFF2-40B4-BE49-F238E27FC236}">
                <a16:creationId xmlns:a16="http://schemas.microsoft.com/office/drawing/2014/main" id="{C367F728-1672-6FCA-87A2-D57BFA7C298C}"/>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9" name="Picture 8" descr="A picture containing map, text, atlas&#10;&#10;Description automatically generated">
            <a:extLst>
              <a:ext uri="{FF2B5EF4-FFF2-40B4-BE49-F238E27FC236}">
                <a16:creationId xmlns:a16="http://schemas.microsoft.com/office/drawing/2014/main" id="{8B1D87DD-6D81-F93E-266A-9053FA95D8B5}"/>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533" y="923793"/>
            <a:ext cx="6697511" cy="5525184"/>
          </a:xfrm>
          <a:prstGeom prst="rect">
            <a:avLst/>
          </a:prstGeom>
        </p:spPr>
      </p:pic>
    </p:spTree>
    <p:extLst>
      <p:ext uri="{BB962C8B-B14F-4D97-AF65-F5344CB8AC3E}">
        <p14:creationId xmlns:p14="http://schemas.microsoft.com/office/powerpoint/2010/main" val="4153111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69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dirty="0">
                <a:solidFill>
                  <a:schemeClr val="tx1"/>
                </a:solidFill>
                <a:latin typeface="Roboto Light" panose="02000000000000000000" pitchFamily="2" charset="0"/>
                <a:ea typeface="Roboto Light" panose="02000000000000000000" pitchFamily="2" charset="0"/>
              </a:rPr>
              <a:t>Figure: </a:t>
            </a:r>
            <a:r>
              <a:rPr lang="en-US" sz="1400" b="1" i="0" u="none" strike="noStrike" baseline="0" dirty="0">
                <a:solidFill>
                  <a:srgbClr val="000000"/>
                </a:solidFill>
                <a:latin typeface="Roboto Light" panose="02000000000000000000" pitchFamily="2" charset="0"/>
                <a:ea typeface="Roboto Light" panose="02000000000000000000" pitchFamily="2" charset="0"/>
              </a:rPr>
              <a:t>Geographic variation in CHB treatment uptake in Vic. (other than Greater Melbourne), by PHN and SA3, 2021</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8" name="TextBox 7">
            <a:extLst>
              <a:ext uri="{FF2B5EF4-FFF2-40B4-BE49-F238E27FC236}">
                <a16:creationId xmlns:a16="http://schemas.microsoft.com/office/drawing/2014/main" id="{C367F728-1672-6FCA-87A2-D57BFA7C298C}"/>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9" name="Picture 8" descr="A picture containing map, text, atlas&#10;&#10;Description automatically generated">
            <a:extLst>
              <a:ext uri="{FF2B5EF4-FFF2-40B4-BE49-F238E27FC236}">
                <a16:creationId xmlns:a16="http://schemas.microsoft.com/office/drawing/2014/main" id="{A9C3DF31-91D5-3475-97B1-8514DA3CF0BC}"/>
              </a:ext>
            </a:extLst>
          </p:cNvPr>
          <p:cNvPicPr>
            <a:picLocks noChangeAspect="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06" t="1739" r="606" b="4128"/>
          <a:stretch/>
        </p:blipFill>
        <p:spPr>
          <a:xfrm>
            <a:off x="589660" y="692210"/>
            <a:ext cx="7716852" cy="6074924"/>
          </a:xfrm>
          <a:prstGeom prst="rect">
            <a:avLst/>
          </a:prstGeom>
        </p:spPr>
      </p:pic>
    </p:spTree>
    <p:extLst>
      <p:ext uri="{BB962C8B-B14F-4D97-AF65-F5344CB8AC3E}">
        <p14:creationId xmlns:p14="http://schemas.microsoft.com/office/powerpoint/2010/main" val="1865024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60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Vic., by PHN and SA3,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effectLst/>
                <a:latin typeface="Roboto Light" panose="02000000000000000000" pitchFamily="2" charset="0"/>
                <a:ea typeface="Roboto Light" panose="02000000000000000000" pitchFamily="2" charset="0"/>
              </a:rPr>
              <a:t>(slide 1 of 3)</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669345"/>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a:t>
            </a:r>
          </a:p>
          <a:p>
            <a:pPr algn="r"/>
            <a:r>
              <a:rPr lang="en-US" sz="800" b="0" i="0" u="none" strike="noStrike" baseline="0">
                <a:solidFill>
                  <a:schemeClr val="tx1"/>
                </a:solidFill>
                <a:latin typeface="Myriad Pro Light"/>
              </a:rPr>
              <a:t>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number, font&#10;&#10;Description automatically generated">
            <a:extLst>
              <a:ext uri="{FF2B5EF4-FFF2-40B4-BE49-F238E27FC236}">
                <a16:creationId xmlns:a16="http://schemas.microsoft.com/office/drawing/2014/main" id="{DC76807B-D7FE-7560-4C0B-729C61D47220}"/>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270" y="1070442"/>
            <a:ext cx="7682417" cy="4600280"/>
          </a:xfrm>
          <a:prstGeom prst="rect">
            <a:avLst/>
          </a:prstGeom>
        </p:spPr>
      </p:pic>
    </p:spTree>
    <p:extLst>
      <p:ext uri="{BB962C8B-B14F-4D97-AF65-F5344CB8AC3E}">
        <p14:creationId xmlns:p14="http://schemas.microsoft.com/office/powerpoint/2010/main" val="32927539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65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Vic., by PHN and SA3,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effectLst/>
                <a:latin typeface="Roboto Light" panose="02000000000000000000" pitchFamily="2" charset="0"/>
                <a:ea typeface="Roboto Light" panose="02000000000000000000" pitchFamily="2" charset="0"/>
              </a:rPr>
              <a:t>(slide 2 of 3)</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669345"/>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a:t>
            </a:r>
          </a:p>
          <a:p>
            <a:pPr algn="r"/>
            <a:r>
              <a:rPr lang="en-US" sz="800" b="0" i="0" u="none" strike="noStrike" baseline="0">
                <a:solidFill>
                  <a:schemeClr val="tx1"/>
                </a:solidFill>
                <a:latin typeface="Myriad Pro Light"/>
              </a:rPr>
              <a:t>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number, screenshot, parallel&#10;&#10;Description automatically generated">
            <a:extLst>
              <a:ext uri="{FF2B5EF4-FFF2-40B4-BE49-F238E27FC236}">
                <a16:creationId xmlns:a16="http://schemas.microsoft.com/office/drawing/2014/main" id="{52DD37A0-DCBF-D796-2FD8-A58E075BEB41}"/>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1201" y="649479"/>
            <a:ext cx="3904944" cy="6169395"/>
          </a:xfrm>
          <a:prstGeom prst="rect">
            <a:avLst/>
          </a:prstGeom>
        </p:spPr>
      </p:pic>
    </p:spTree>
    <p:extLst>
      <p:ext uri="{BB962C8B-B14F-4D97-AF65-F5344CB8AC3E}">
        <p14:creationId xmlns:p14="http://schemas.microsoft.com/office/powerpoint/2010/main" val="116270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66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CHB prevalence, treatment uptake, and care uptake in Vic., by PHN and SA3,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effectLst/>
                <a:latin typeface="Roboto Light" panose="02000000000000000000" pitchFamily="2" charset="0"/>
                <a:ea typeface="Roboto Light" panose="02000000000000000000" pitchFamily="2" charset="0"/>
              </a:rPr>
              <a:t>(slide 3 of 3)</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669345"/>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a:t>
            </a:r>
          </a:p>
          <a:p>
            <a:pPr algn="r"/>
            <a:r>
              <a:rPr lang="en-US" sz="800" b="0" i="0" u="none" strike="noStrike" baseline="0">
                <a:solidFill>
                  <a:schemeClr val="tx1"/>
                </a:solidFill>
                <a:latin typeface="Myriad Pro Light"/>
              </a:rPr>
              <a:t>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number, screenshot, parallel&#10;&#10;Description automatically generated">
            <a:extLst>
              <a:ext uri="{FF2B5EF4-FFF2-40B4-BE49-F238E27FC236}">
                <a16:creationId xmlns:a16="http://schemas.microsoft.com/office/drawing/2014/main" id="{F1509724-5F35-1825-CCE1-5CE39C2C7EC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5751" y="891899"/>
            <a:ext cx="3701694" cy="5875234"/>
          </a:xfrm>
          <a:prstGeom prst="rect">
            <a:avLst/>
          </a:prstGeom>
        </p:spPr>
      </p:pic>
      <p:pic>
        <p:nvPicPr>
          <p:cNvPr id="12" name="Picture 11" descr="A picture containing text, screenshot, font, number&#10;&#10;Description automatically generated">
            <a:extLst>
              <a:ext uri="{FF2B5EF4-FFF2-40B4-BE49-F238E27FC236}">
                <a16:creationId xmlns:a16="http://schemas.microsoft.com/office/drawing/2014/main" id="{71552661-7A8A-8D63-AA25-D485625BCFE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40244"/>
          <a:stretch/>
        </p:blipFill>
        <p:spPr>
          <a:xfrm>
            <a:off x="5176545" y="2870952"/>
            <a:ext cx="5718701" cy="1557232"/>
          </a:xfrm>
          <a:prstGeom prst="rect">
            <a:avLst/>
          </a:prstGeom>
        </p:spPr>
      </p:pic>
    </p:spTree>
    <p:extLst>
      <p:ext uri="{BB962C8B-B14F-4D97-AF65-F5344CB8AC3E}">
        <p14:creationId xmlns:p14="http://schemas.microsoft.com/office/powerpoint/2010/main" val="951135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61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Geographic variation in CHB treatment uptake in Greater Perth, by PHN and SA3, 2021</a:t>
            </a:r>
            <a:endParaRPr lang="en-AU" sz="1400" b="1">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8" name="TextBox 7">
            <a:extLst>
              <a:ext uri="{FF2B5EF4-FFF2-40B4-BE49-F238E27FC236}">
                <a16:creationId xmlns:a16="http://schemas.microsoft.com/office/drawing/2014/main" id="{F4B65EDE-E2E6-E55B-7BED-5506083DBAE7}"/>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7" name="Picture 6" descr="A picture containing text, map&#10;&#10;Description automatically generated">
            <a:extLst>
              <a:ext uri="{FF2B5EF4-FFF2-40B4-BE49-F238E27FC236}">
                <a16:creationId xmlns:a16="http://schemas.microsoft.com/office/drawing/2014/main" id="{9A42543C-3EE6-C9AC-7CE9-FDABF20F4AC7}"/>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124" y="861449"/>
            <a:ext cx="7028167" cy="5797962"/>
          </a:xfrm>
          <a:prstGeom prst="rect">
            <a:avLst/>
          </a:prstGeom>
        </p:spPr>
      </p:pic>
    </p:spTree>
    <p:extLst>
      <p:ext uri="{BB962C8B-B14F-4D97-AF65-F5344CB8AC3E}">
        <p14:creationId xmlns:p14="http://schemas.microsoft.com/office/powerpoint/2010/main" val="3956589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2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Geographic variation in CHB treatment uptake in WA (other than Greater Perth), by PHN and SA3, 2021</a:t>
            </a:r>
            <a:endParaRPr lang="en-AU" sz="1400" b="1">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8" name="TextBox 7">
            <a:extLst>
              <a:ext uri="{FF2B5EF4-FFF2-40B4-BE49-F238E27FC236}">
                <a16:creationId xmlns:a16="http://schemas.microsoft.com/office/drawing/2014/main" id="{DC538CAB-ADA7-216D-6993-0E6D67B8A8C5}"/>
              </a:ext>
            </a:extLst>
          </p:cNvPr>
          <p:cNvSpPr txBox="1"/>
          <p:nvPr userDrawn="1"/>
        </p:nvSpPr>
        <p:spPr>
          <a:xfrm>
            <a:off x="6908043" y="5704100"/>
            <a:ext cx="5207045" cy="830997"/>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Key: Darker shade of blue denotes higher treatment uptake. PHN outlines, names and overall treatment estimates are</a:t>
            </a:r>
          </a:p>
          <a:p>
            <a:pPr algn="r"/>
            <a:r>
              <a:rPr lang="en-US" sz="800" b="0" i="0" u="none" strike="noStrike" baseline="0">
                <a:solidFill>
                  <a:schemeClr val="tx1"/>
                </a:solidFill>
                <a:latin typeface="Myriad Pro Light"/>
              </a:rPr>
              <a:t>denoted in black. Grey areas represent SA3 regions outside the boundary of the PHN, or those with data suppressed</a:t>
            </a:r>
          </a:p>
          <a:p>
            <a:pPr algn="r"/>
            <a:r>
              <a:rPr lang="en-US" sz="800" b="0" i="0" u="none" strike="noStrike" baseline="0">
                <a:solidFill>
                  <a:schemeClr val="tx1"/>
                </a:solidFill>
                <a:latin typeface="Myriad Pro Light"/>
              </a:rPr>
              <a:t>due to low treatment numbers (&lt;6).</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7" name="Picture 6" descr="A map of the state of australia&#10;&#10;Description automatically generated with low confidence">
            <a:extLst>
              <a:ext uri="{FF2B5EF4-FFF2-40B4-BE49-F238E27FC236}">
                <a16:creationId xmlns:a16="http://schemas.microsoft.com/office/drawing/2014/main" id="{516433E3-47B6-57B4-9C90-CE0757344445}"/>
              </a:ext>
            </a:extLst>
          </p:cNvPr>
          <p:cNvPicPr>
            <a:picLocks noChangeAspect="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918" r="21541"/>
          <a:stretch/>
        </p:blipFill>
        <p:spPr>
          <a:xfrm>
            <a:off x="1042587" y="715811"/>
            <a:ext cx="5298392" cy="5943600"/>
          </a:xfrm>
          <a:prstGeom prst="rect">
            <a:avLst/>
          </a:prstGeom>
        </p:spPr>
      </p:pic>
    </p:spTree>
    <p:extLst>
      <p:ext uri="{BB962C8B-B14F-4D97-AF65-F5344CB8AC3E}">
        <p14:creationId xmlns:p14="http://schemas.microsoft.com/office/powerpoint/2010/main" val="113275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523220"/>
          </a:xfrm>
          <a:prstGeom prst="rect">
            <a:avLst/>
          </a:prstGeom>
          <a:noFill/>
        </p:spPr>
        <p:txBody>
          <a:bodyPr wrap="square" rtlCol="0">
            <a:spAutoFit/>
          </a:bodyPr>
          <a:lstStyle/>
          <a:p>
            <a:pPr algn="l"/>
            <a:r>
              <a:rPr lang="en-US" sz="1400" b="1" i="0" u="none" strike="noStrike" baseline="0">
                <a:solidFill>
                  <a:schemeClr val="tx1"/>
                </a:solidFill>
                <a:latin typeface="Roboto Light" panose="02000000000000000000" pitchFamily="2" charset="0"/>
                <a:ea typeface="Roboto Light" panose="02000000000000000000" pitchFamily="2" charset="0"/>
              </a:rPr>
              <a:t>Table: Progress made towards 2022 National Hepatitis B Strategy targets for diagnosis, care and treatment, 2019–2021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932159"/>
            <a:ext cx="5207045" cy="584775"/>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CHB, chronic hepatitis B. </a:t>
            </a:r>
          </a:p>
          <a:p>
            <a:pPr algn="r"/>
            <a:r>
              <a:rPr lang="en-US" sz="800" b="0" i="0" u="none" strike="noStrike" baseline="0">
                <a:solidFill>
                  <a:schemeClr val="tx1"/>
                </a:solidFill>
                <a:latin typeface="Roboto Light" panose="02000000000000000000" pitchFamily="2" charset="0"/>
                <a:ea typeface="Roboto Light" panose="02000000000000000000" pitchFamily="2" charset="0"/>
              </a:rPr>
              <a:t>*Monitoring is represented by a viral load test while not receiving treatment. Targets presume trends in population living with CHB and change in indicators over time remain stable. See </a:t>
            </a:r>
            <a:r>
              <a:rPr lang="en-US" sz="800" b="0" i="1" u="none" strike="noStrike" baseline="0">
                <a:solidFill>
                  <a:schemeClr val="tx1"/>
                </a:solidFill>
                <a:latin typeface="Roboto Light" panose="02000000000000000000" pitchFamily="2" charset="0"/>
                <a:ea typeface="Roboto Light" panose="02000000000000000000" pitchFamily="2" charset="0"/>
              </a:rPr>
              <a:t>National Surveillance for Hepatitis B Indicators Report 2021</a:t>
            </a:r>
            <a:r>
              <a:rPr lang="en-US" sz="800" b="0" i="0" u="none" strike="noStrike" baseline="0">
                <a:solidFill>
                  <a:schemeClr val="tx1"/>
                </a:solidFill>
                <a:latin typeface="Roboto Light" panose="02000000000000000000" pitchFamily="2" charset="0"/>
                <a:ea typeface="Roboto Light" panose="02000000000000000000" pitchFamily="2" charset="0"/>
              </a:rPr>
              <a:t>1 for more information about the assumptions and projections used.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picture containing text, screenshot, software, font&#10;&#10;Description automatically generated">
            <a:extLst>
              <a:ext uri="{FF2B5EF4-FFF2-40B4-BE49-F238E27FC236}">
                <a16:creationId xmlns:a16="http://schemas.microsoft.com/office/drawing/2014/main" id="{2568803C-D10E-755C-FEC0-297D8FE736C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5458"/>
          <a:stretch/>
        </p:blipFill>
        <p:spPr>
          <a:xfrm>
            <a:off x="0" y="1621423"/>
            <a:ext cx="10361487" cy="3782912"/>
          </a:xfrm>
          <a:prstGeom prst="rect">
            <a:avLst/>
          </a:prstGeom>
        </p:spPr>
      </p:pic>
    </p:spTree>
    <p:extLst>
      <p:ext uri="{BB962C8B-B14F-4D97-AF65-F5344CB8AC3E}">
        <p14:creationId xmlns:p14="http://schemas.microsoft.com/office/powerpoint/2010/main" val="3749613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3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CHB prevalence, treatment uptake, and care uptake in WA by PHN and SA3,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5886846"/>
            <a:ext cx="5207045" cy="707886"/>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 CHB, chronic hepatitis B. PHN, Primary Health Network. SA3, Statistical Area 3.</a:t>
            </a:r>
          </a:p>
          <a:p>
            <a:pPr algn="r"/>
            <a:r>
              <a:rPr lang="en-US" sz="800" b="0" i="0" u="none" strike="noStrike" baseline="0">
                <a:solidFill>
                  <a:schemeClr val="tx1"/>
                </a:solidFill>
                <a:latin typeface="Myriad Pro Light"/>
              </a:rPr>
              <a:t>Data source: CHB prevalence estimates based on mathematical modelling incorporating population-specific prevalence and ABS population data. Treatment data sourced from Medicare statistics.</a:t>
            </a:r>
          </a:p>
          <a:p>
            <a:pPr algn="r"/>
            <a:r>
              <a:rPr lang="en-US" sz="800" b="0" i="0" u="none" strike="noStrike" baseline="0">
                <a:solidFill>
                  <a:schemeClr val="tx1"/>
                </a:solidFill>
                <a:latin typeface="Myriad Pro Light"/>
              </a:rPr>
              <a:t>Totals may not add up due to inclusion of people without an SA3 of residence recorded in source data.</a:t>
            </a:r>
          </a:p>
          <a:p>
            <a:pPr algn="r"/>
            <a:r>
              <a:rPr lang="en-US" sz="800" b="0" i="0" u="none" strike="noStrike" baseline="0">
                <a:solidFill>
                  <a:schemeClr val="tx1"/>
                </a:solidFill>
                <a:latin typeface="Myriad Pro Light"/>
              </a:rPr>
              <a:t># Data suppressed where number receiving treatment or care was &lt;6. SA3s not listed where population &lt;3000.</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number, parallel, screenshot&#10;&#10;Description automatically generated">
            <a:extLst>
              <a:ext uri="{FF2B5EF4-FFF2-40B4-BE49-F238E27FC236}">
                <a16:creationId xmlns:a16="http://schemas.microsoft.com/office/drawing/2014/main" id="{370E31A0-1A3E-2C45-CFFF-EBA11BE10ED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8203" y="615785"/>
            <a:ext cx="3914389" cy="6242215"/>
          </a:xfrm>
          <a:prstGeom prst="rect">
            <a:avLst/>
          </a:prstGeom>
        </p:spPr>
      </p:pic>
      <p:pic>
        <p:nvPicPr>
          <p:cNvPr id="11" name="Picture 10" descr="A screenshot of a computer screen&#10;&#10;Description automatically generated with low confidence">
            <a:extLst>
              <a:ext uri="{FF2B5EF4-FFF2-40B4-BE49-F238E27FC236}">
                <a16:creationId xmlns:a16="http://schemas.microsoft.com/office/drawing/2014/main" id="{43BF8B3A-599F-82B5-6A60-F47C5233ECC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40332"/>
          <a:stretch/>
        </p:blipFill>
        <p:spPr>
          <a:xfrm>
            <a:off x="4813214" y="3967293"/>
            <a:ext cx="4861006" cy="1282904"/>
          </a:xfrm>
          <a:prstGeom prst="rect">
            <a:avLst/>
          </a:prstGeom>
        </p:spPr>
      </p:pic>
    </p:spTree>
    <p:extLst>
      <p:ext uri="{BB962C8B-B14F-4D97-AF65-F5344CB8AC3E}">
        <p14:creationId xmlns:p14="http://schemas.microsoft.com/office/powerpoint/2010/main" val="1832023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367171"/>
            <a:ext cx="872660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a:effectLst/>
                <a:latin typeface="Roboto Light" panose="02000000000000000000" pitchFamily="2" charset="0"/>
              </a:rPr>
              <a:t>Viral Hepatitis Serology Testing Trends</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1993320455"/>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4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Number of hepatitis serology test items (bars) and proportional change from previous year (labels), by year, 2013–2022</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6334548"/>
            <a:ext cx="5207045" cy="215444"/>
          </a:xfrm>
          <a:prstGeom prst="rect">
            <a:avLst/>
          </a:prstGeom>
          <a:noFill/>
        </p:spPr>
        <p:txBody>
          <a:bodyPr wrap="square">
            <a:spAutoFit/>
          </a:bodyPr>
          <a:lstStyle/>
          <a:p>
            <a:pPr algn="r"/>
            <a:r>
              <a:rPr lang="en-US" sz="800" b="0" i="0" u="none" strike="noStrike" baseline="0">
                <a:solidFill>
                  <a:schemeClr val="tx1"/>
                </a:solidFill>
                <a:latin typeface="Myriad Pro Light"/>
              </a:rPr>
              <a:t>Data source: Testing data sourced from Medicare statistics.</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screenshot, text&#10;&#10;Description automatically generated">
            <a:extLst>
              <a:ext uri="{FF2B5EF4-FFF2-40B4-BE49-F238E27FC236}">
                <a16:creationId xmlns:a16="http://schemas.microsoft.com/office/drawing/2014/main" id="{7F6AEE3C-F169-99E7-5047-9B6CE3192E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1762147"/>
            <a:ext cx="8935099" cy="4435775"/>
          </a:xfrm>
          <a:prstGeom prst="rect">
            <a:avLst/>
          </a:prstGeom>
        </p:spPr>
      </p:pic>
    </p:spTree>
    <p:extLst>
      <p:ext uri="{BB962C8B-B14F-4D97-AF65-F5344CB8AC3E}">
        <p14:creationId xmlns:p14="http://schemas.microsoft.com/office/powerpoint/2010/main" val="21107190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67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0147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Rate of hepatitis serology items per 1,000 population, by state/territory and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rgbClr val="000000"/>
                </a:solidFill>
                <a:latin typeface="Roboto Light" panose="02000000000000000000" pitchFamily="2" charset="0"/>
                <a:ea typeface="Roboto Light" panose="02000000000000000000" pitchFamily="2" charset="0"/>
              </a:rPr>
              <a:t>2019–2022 (labels show total proportional change between 2019 and 2022)</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08043" y="6048838"/>
            <a:ext cx="5207045" cy="461665"/>
          </a:xfrm>
          <a:prstGeom prst="rect">
            <a:avLst/>
          </a:prstGeom>
          <a:noFill/>
        </p:spPr>
        <p:txBody>
          <a:bodyPr wrap="square">
            <a:spAutoFit/>
          </a:bodyPr>
          <a:lstStyle/>
          <a:p>
            <a:pPr algn="r"/>
            <a:r>
              <a:rPr lang="en-US" sz="800" b="0" i="0" u="none" strike="noStrike" baseline="0">
                <a:solidFill>
                  <a:schemeClr val="tx1"/>
                </a:solidFill>
                <a:latin typeface="Myriad Pro Light"/>
              </a:rPr>
              <a:t>ABS, Australian Bureau of Statistics.</a:t>
            </a:r>
          </a:p>
          <a:p>
            <a:pPr algn="r"/>
            <a:r>
              <a:rPr lang="en-US" sz="800" b="0" i="0" u="none" strike="noStrike" baseline="0">
                <a:solidFill>
                  <a:schemeClr val="tx1"/>
                </a:solidFill>
                <a:latin typeface="Myriad Pro Light"/>
              </a:rPr>
              <a:t>Data source: Testing data sourced from Medicare statistics. Population denominator sourced from ABS Estimated Resident Population.</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screenshot, music&#10;&#10;Description automatically generated">
            <a:extLst>
              <a:ext uri="{FF2B5EF4-FFF2-40B4-BE49-F238E27FC236}">
                <a16:creationId xmlns:a16="http://schemas.microsoft.com/office/drawing/2014/main" id="{B0FECBA4-53B8-DBE0-AAAE-DBA1D087DE8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0001" y="1315146"/>
            <a:ext cx="7709931" cy="4733691"/>
          </a:xfrm>
          <a:prstGeom prst="rect">
            <a:avLst/>
          </a:prstGeom>
        </p:spPr>
      </p:pic>
    </p:spTree>
    <p:extLst>
      <p:ext uri="{BB962C8B-B14F-4D97-AF65-F5344CB8AC3E}">
        <p14:creationId xmlns:p14="http://schemas.microsoft.com/office/powerpoint/2010/main" val="1927464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307777"/>
          </a:xfrm>
          <a:prstGeom prst="rect">
            <a:avLst/>
          </a:prstGeom>
          <a:noFill/>
        </p:spPr>
        <p:txBody>
          <a:bodyPr wrap="square" rtlCol="0">
            <a:spAutoFit/>
          </a:bodyPr>
          <a:lstStyle/>
          <a:p>
            <a:pPr algn="l"/>
            <a:r>
              <a:rPr lang="en-US" sz="1400" b="1" i="0" u="none" strike="noStrike" baseline="0">
                <a:solidFill>
                  <a:schemeClr val="tx1"/>
                </a:solidFill>
                <a:latin typeface="Roboto Light" panose="02000000000000000000" pitchFamily="2" charset="0"/>
                <a:ea typeface="Roboto Light" panose="02000000000000000000" pitchFamily="2" charset="0"/>
              </a:rPr>
              <a:t>Table: </a:t>
            </a:r>
            <a:r>
              <a:rPr lang="en-US" sz="1400" b="1" i="0" u="none" strike="noStrike" baseline="0">
                <a:solidFill>
                  <a:srgbClr val="000000"/>
                </a:solidFill>
                <a:latin typeface="Roboto Light" panose="02000000000000000000" pitchFamily="2" charset="0"/>
                <a:ea typeface="Roboto Light" panose="02000000000000000000" pitchFamily="2" charset="0"/>
              </a:rPr>
              <a:t>Estimated prevalence of CHB, by state and territory, 2021 </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52184" y="6010719"/>
            <a:ext cx="5207045" cy="584775"/>
          </a:xfrm>
          <a:prstGeom prst="rect">
            <a:avLst/>
          </a:prstGeom>
          <a:noFill/>
        </p:spPr>
        <p:txBody>
          <a:bodyPr wrap="square">
            <a:spAutoFit/>
          </a:bodyPr>
          <a:lstStyle/>
          <a:p>
            <a:pPr algn="r"/>
            <a:r>
              <a:rPr lang="en-US" sz="800" b="0" i="0" u="none" strike="noStrike" baseline="0">
                <a:solidFill>
                  <a:srgbClr val="221E1F"/>
                </a:solidFill>
                <a:latin typeface="Roboto Light" panose="02000000000000000000" pitchFamily="2" charset="0"/>
                <a:ea typeface="Roboto Light" panose="02000000000000000000" pitchFamily="2" charset="0"/>
              </a:rPr>
              <a:t>ABS, Australian Bureau of Statistics. CHB, chronic hepatitis B. Data source: CHB prevalence estimates based on mathematical modelling incorporating population-specific prevalence and ABS population data. Totals may not add up due to inclusion of people without a state/territory of residence recorded in source data. </a:t>
            </a:r>
          </a:p>
          <a:p>
            <a:pPr algn="r"/>
            <a:endParaRPr lang="en-AU" sz="800">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screenshot of a report&#10;&#10;Description automatically generated with low confidence">
            <a:extLst>
              <a:ext uri="{FF2B5EF4-FFF2-40B4-BE49-F238E27FC236}">
                <a16:creationId xmlns:a16="http://schemas.microsoft.com/office/drawing/2014/main" id="{EED4CFAE-37A6-7865-2A5A-64B5146C2B9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1686"/>
          <a:stretch/>
        </p:blipFill>
        <p:spPr>
          <a:xfrm>
            <a:off x="217308" y="1389710"/>
            <a:ext cx="7909455" cy="3951188"/>
          </a:xfrm>
          <a:prstGeom prst="rect">
            <a:avLst/>
          </a:prstGeom>
        </p:spPr>
      </p:pic>
    </p:spTree>
    <p:extLst>
      <p:ext uri="{BB962C8B-B14F-4D97-AF65-F5344CB8AC3E}">
        <p14:creationId xmlns:p14="http://schemas.microsoft.com/office/powerpoint/2010/main" val="561185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a:solidFill>
                  <a:schemeClr val="tx1">
                    <a:lumMod val="50000"/>
                    <a:lumOff val="50000"/>
                  </a:schemeClr>
                </a:solidFill>
                <a:latin typeface="Roboto Light" panose="02000000000000000000" pitchFamily="2" charset="0"/>
                <a:ea typeface="+mn-ea"/>
                <a:cs typeface="+mn-cs"/>
              </a:rPr>
              <a:t>June 2023</a:t>
            </a:r>
            <a:r>
              <a:rPr lang="en-AU" sz="80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299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a:solidFill>
                  <a:schemeClr val="tx1"/>
                </a:solidFill>
                <a:latin typeface="Roboto Light" panose="02000000000000000000" pitchFamily="2" charset="0"/>
                <a:ea typeface="Roboto Light" panose="02000000000000000000" pitchFamily="2" charset="0"/>
              </a:rPr>
              <a:t>Figure: </a:t>
            </a:r>
            <a:r>
              <a:rPr lang="en-US" sz="1400" b="1" i="0" u="none" strike="noStrike" baseline="0">
                <a:solidFill>
                  <a:srgbClr val="000000"/>
                </a:solidFill>
                <a:latin typeface="Roboto Light" panose="02000000000000000000" pitchFamily="2" charset="0"/>
                <a:ea typeface="Roboto Light" panose="02000000000000000000" pitchFamily="2" charset="0"/>
              </a:rPr>
              <a:t>Estimated prevalence of CHB by PHN, 2021</a:t>
            </a:r>
            <a:endParaRPr lang="en-AU" sz="1400" b="1">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6984955" y="6178380"/>
            <a:ext cx="5207045" cy="338554"/>
          </a:xfrm>
          <a:prstGeom prst="rect">
            <a:avLst/>
          </a:prstGeom>
          <a:noFill/>
        </p:spPr>
        <p:txBody>
          <a:bodyPr wrap="square">
            <a:spAutoFit/>
          </a:bodyPr>
          <a:lstStyle/>
          <a:p>
            <a:pPr algn="r"/>
            <a:r>
              <a:rPr lang="en-US" sz="800" b="0" i="0" u="none" strike="noStrike" baseline="0">
                <a:solidFill>
                  <a:schemeClr val="tx1"/>
                </a:solidFill>
                <a:latin typeface="Roboto Light" panose="02000000000000000000" pitchFamily="2" charset="0"/>
                <a:ea typeface="Roboto Light" panose="02000000000000000000" pitchFamily="2" charset="0"/>
              </a:rPr>
              <a:t>CHB, chronic hepatitis B. PHN, Primary Health Network. Data source: CHB prevalence estimates based on mathematical modelling incorporating population-specific prevalence and ABS population data. </a:t>
            </a:r>
            <a:endParaRPr lang="en-AU" sz="800">
              <a:solidFill>
                <a:schemeClr val="tx1"/>
              </a:solidFill>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descr="A picture containing text, screenshot, parallel, line&#10;&#10;Description automatically generated">
            <a:extLst>
              <a:ext uri="{FF2B5EF4-FFF2-40B4-BE49-F238E27FC236}">
                <a16:creationId xmlns:a16="http://schemas.microsoft.com/office/drawing/2014/main" id="{C126420C-95D2-89B2-EB6F-DB73B554B6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3599" y="743722"/>
            <a:ext cx="5668516" cy="6048819"/>
          </a:xfrm>
          <a:prstGeom prst="rect">
            <a:avLst/>
          </a:prstGeom>
        </p:spPr>
      </p:pic>
    </p:spTree>
    <p:extLst>
      <p:ext uri="{BB962C8B-B14F-4D97-AF65-F5344CB8AC3E}">
        <p14:creationId xmlns:p14="http://schemas.microsoft.com/office/powerpoint/2010/main" val="359894735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735" r:id="rId4"/>
    <p:sldLayoutId id="2147483695" r:id="rId5"/>
    <p:sldLayoutId id="2147483696"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1" r:id="rId19"/>
    <p:sldLayoutId id="2147483710" r:id="rId20"/>
    <p:sldLayoutId id="2147483712" r:id="rId21"/>
    <p:sldLayoutId id="2147483713" r:id="rId22"/>
    <p:sldLayoutId id="2147483718" r:id="rId23"/>
    <p:sldLayoutId id="2147483714" r:id="rId24"/>
    <p:sldLayoutId id="2147483715" r:id="rId25"/>
    <p:sldLayoutId id="2147483716" r:id="rId26"/>
    <p:sldLayoutId id="2147483717"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4" r:id="rId40"/>
    <p:sldLayoutId id="2147483697" r:id="rId41"/>
    <p:sldLayoutId id="2147483731" r:id="rId42"/>
    <p:sldLayoutId id="2147483732" r:id="rId43"/>
    <p:sldLayoutId id="2147483739" r:id="rId44"/>
    <p:sldLayoutId id="2147483740" r:id="rId45"/>
    <p:sldLayoutId id="2147483733" r:id="rId46"/>
    <p:sldLayoutId id="2147483741" r:id="rId47"/>
    <p:sldLayoutId id="2147483742" r:id="rId48"/>
    <p:sldLayoutId id="2147483743" r:id="rId49"/>
    <p:sldLayoutId id="2147483736" r:id="rId50"/>
    <p:sldLayoutId id="2147483744" r:id="rId51"/>
    <p:sldLayoutId id="2147483737" r:id="rId52"/>
    <p:sldLayoutId id="2147483738" r:id="rId53"/>
    <p:sldLayoutId id="2147483745" r:id="rId54"/>
    <p:sldLayoutId id="2147483749" r:id="rId55"/>
    <p:sldLayoutId id="2147483750" r:id="rId56"/>
    <p:sldLayoutId id="2147483751" r:id="rId57"/>
    <p:sldLayoutId id="2147483752" r:id="rId58"/>
    <p:sldLayoutId id="2147483753" r:id="rId59"/>
    <p:sldLayoutId id="2147483748" r:id="rId60"/>
    <p:sldLayoutId id="2147483754" r:id="rId61"/>
    <p:sldLayoutId id="2147483755" r:id="rId62"/>
    <p:sldLayoutId id="2147483765" r:id="rId63"/>
    <p:sldLayoutId id="2147483766" r:id="rId64"/>
    <p:sldLayoutId id="2147483756" r:id="rId65"/>
    <p:sldLayoutId id="2147483761" r:id="rId66"/>
    <p:sldLayoutId id="2147483762" r:id="rId67"/>
    <p:sldLayoutId id="2147483757" r:id="rId68"/>
    <p:sldLayoutId id="2147483758" r:id="rId69"/>
    <p:sldLayoutId id="2147483759" r:id="rId70"/>
    <p:sldLayoutId id="2147483763" r:id="rId71"/>
    <p:sldLayoutId id="2147483760" r:id="rId72"/>
    <p:sldLayoutId id="2147483764" r:id="rId7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7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946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2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33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96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63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42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404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61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294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39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406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058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90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65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345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157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467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499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186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374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23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567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424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07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6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589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003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249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553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70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0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035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111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39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63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330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058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04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49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3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925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20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43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741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928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140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160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08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949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318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6102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347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4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469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589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128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755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231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08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292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19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888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6743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95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1952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261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83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678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471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D6943F41DEEA40BD8A667B2E64C4FD" ma:contentTypeVersion="18" ma:contentTypeDescription="Create a new document." ma:contentTypeScope="" ma:versionID="a7799efa07e1c409d29df8718afce999">
  <xsd:schema xmlns:xsd="http://www.w3.org/2001/XMLSchema" xmlns:xs="http://www.w3.org/2001/XMLSchema" xmlns:p="http://schemas.microsoft.com/office/2006/metadata/properties" xmlns:ns2="e8f589c0-e3a9-4e53-aa8a-69a7a25df939" xmlns:ns3="626634ba-b3e7-477b-a3c5-34b9672cc021" targetNamespace="http://schemas.microsoft.com/office/2006/metadata/properties" ma:root="true" ma:fieldsID="617339989b81034888fbb14866956268" ns2:_="" ns3:_="">
    <xsd:import namespace="e8f589c0-e3a9-4e53-aa8a-69a7a25df939"/>
    <xsd:import namespace="626634ba-b3e7-477b-a3c5-34b9672cc0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Hyperlink"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589c0-e3a9-4e53-aa8a-69a7a25df9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Hyperlink" ma:index="18"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8341f2d-bbf9-4513-a15f-30490290cb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26634ba-b3e7-477b-a3c5-34b9672cc02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7f02ae9-5fd9-48c0-89a1-1da24cea6569}" ma:internalName="TaxCatchAll" ma:showField="CatchAllData" ma:web="626634ba-b3e7-477b-a3c5-34b9672cc0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f589c0-e3a9-4e53-aa8a-69a7a25df939">
      <Terms xmlns="http://schemas.microsoft.com/office/infopath/2007/PartnerControls"/>
    </lcf76f155ced4ddcb4097134ff3c332f>
    <TaxCatchAll xmlns="626634ba-b3e7-477b-a3c5-34b9672cc021" xsi:nil="true"/>
    <Hyperlink xmlns="e8f589c0-e3a9-4e53-aa8a-69a7a25df939">
      <Url xsi:nil="true"/>
      <Description xsi:nil="true"/>
    </Hyperlin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0395AB-636D-47AE-A694-D6235A00CD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f589c0-e3a9-4e53-aa8a-69a7a25df939"/>
    <ds:schemaRef ds:uri="626634ba-b3e7-477b-a3c5-34b9672cc0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38FD63-AA2C-4114-870F-4A239CF30BAC}">
  <ds:schemaRefs>
    <ds:schemaRef ds:uri="http://schemas.microsoft.com/office/infopath/2007/PartnerControls"/>
    <ds:schemaRef ds:uri="626634ba-b3e7-477b-a3c5-34b9672cc02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elements/1.1/"/>
    <ds:schemaRef ds:uri="e8f589c0-e3a9-4e53-aa8a-69a7a25df939"/>
    <ds:schemaRef ds:uri="http://www.w3.org/XML/1998/namespace"/>
    <ds:schemaRef ds:uri="http://purl.org/dc/dcmitype/"/>
  </ds:schemaRefs>
</ds:datastoreItem>
</file>

<file path=customXml/itemProps3.xml><?xml version="1.0" encoding="utf-8"?>
<ds:datastoreItem xmlns:ds="http://schemas.openxmlformats.org/officeDocument/2006/customXml" ds:itemID="{4A7C3022-354D-43FA-ABAD-83D3A34660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52</TotalTime>
  <Words>0</Words>
  <Application>Microsoft Office PowerPoint</Application>
  <PresentationFormat>Widescreen</PresentationFormat>
  <Paragraphs>0</Paragraphs>
  <Slides>71</Slides>
  <Notes>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Isabelle Purcell</cp:lastModifiedBy>
  <cp:revision>2</cp:revision>
  <dcterms:created xsi:type="dcterms:W3CDTF">2023-05-10T03:06:23Z</dcterms:created>
  <dcterms:modified xsi:type="dcterms:W3CDTF">2023-06-21T03:33:12Z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0x010100B1D6943F41DEEA40BD8A667B2E64C4FD</vt:lpwstr>
  </property>
  <property fmtid="{D5CDD505-2E9C-101B-9397-08002B2CF9AE}" pid="3" name="MediaServiceImageTags">
    <vt:lpwstr/>
  </property>
</Properties>
</file>