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E"/>
    <a:srgbClr val="042145"/>
    <a:srgbClr val="00B8AC"/>
    <a:srgbClr val="F05A5A"/>
    <a:srgbClr val="91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14367-C73A-4523-A4BB-9DFA86632CCD}" v="15" dt="2023-03-13T02:00:38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2"/>
    <p:restoredTop sz="96327"/>
  </p:normalViewPr>
  <p:slideViewPr>
    <p:cSldViewPr snapToGrid="0">
      <p:cViewPr varScale="1">
        <p:scale>
          <a:sx n="111" d="100"/>
          <a:sy n="111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shm.org.au/resources/decision-making-in-hepatitis-b/" TargetMode="Externa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www.ashm.org.au/resources/decision-making-in-hepatitis-b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www.hepatitisc.uw.edu/page/clinical-calculators/apri" TargetMode="Externa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shm.org.au/resources/decision-making-in-hepatitis-b/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ashm.org.au/resources/decision-making-in-hepatitis-b/" TargetMode="Externa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shm.org.au/resources/decision-making-in-hepatitis-b/" TargetMode="Externa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m.org.au/resources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ashm.org.au/resources/decision-making-in-hepatitis-b/" TargetMode="Externa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www.ashm.org.au/resources/decision-making-in-hepatitis-b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testingportal.ashm.org.au/national-hbv-testing-policy/informed-consent-for-testing/" TargetMode="External"/><Relationship Id="rId4" Type="http://schemas.openxmlformats.org/officeDocument/2006/relationships/hyperlink" Target="https://www.hepatitisb.org.au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ashm.org.au/resources/decision-making-in-hepatitis-b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s://www.ashm.org.au/resources/decision-making-in-hepatitis-b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immunisationhandbook.health.gov.au/contents/vaccine-preventable-diseases/hepatitis-b" TargetMode="External"/><Relationship Id="rId4" Type="http://schemas.openxmlformats.org/officeDocument/2006/relationships/hyperlink" Target="https://www.hepatitisb.org.a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241C262-E448-31C8-1951-194D40EC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89B526-0B29-5715-81BA-6B4672B53E62}"/>
              </a:ext>
            </a:extLst>
          </p:cNvPr>
          <p:cNvSpPr txBox="1"/>
          <p:nvPr userDrawn="1"/>
        </p:nvSpPr>
        <p:spPr>
          <a:xfrm>
            <a:off x="403412" y="2767280"/>
            <a:ext cx="4634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Decision Making in Hepatitis B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4B77FA-D2DC-7257-6907-9624CEAF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1178" y="6397914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AU" dirty="0">
                <a:latin typeface="Roboto Light" panose="02000000000000000000" pitchFamily="2" charset="0"/>
              </a:rPr>
              <a:t>© ASHM, Australia, [09 March 2023]</a:t>
            </a:r>
          </a:p>
        </p:txBody>
      </p:sp>
    </p:spTree>
    <p:extLst>
      <p:ext uri="{BB962C8B-B14F-4D97-AF65-F5344CB8AC3E}">
        <p14:creationId xmlns:p14="http://schemas.microsoft.com/office/powerpoint/2010/main" val="316935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itial assessment if HBsAg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350519" y="1540041"/>
            <a:ext cx="11371667" cy="4513625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Initial assessment if HBsAg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V="1">
            <a:off x="10473266" y="2065867"/>
            <a:ext cx="855133" cy="1092200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6BD40-F6C4-99EB-DF72-538B85DD0A23}"/>
              </a:ext>
            </a:extLst>
          </p:cNvPr>
          <p:cNvSpPr txBox="1"/>
          <p:nvPr userDrawn="1"/>
        </p:nvSpPr>
        <p:spPr>
          <a:xfrm>
            <a:off x="560170" y="1706322"/>
            <a:ext cx="7146915" cy="472950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Baseline screening to assess phase </a:t>
            </a:r>
            <a:b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of disease: 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 err="1">
                <a:effectLst/>
                <a:latin typeface="Roboto Light" panose="02000000000000000000" pitchFamily="2" charset="0"/>
              </a:rPr>
              <a:t>HBeAg</a:t>
            </a:r>
            <a:r>
              <a:rPr lang="en-AU" sz="1600" dirty="0">
                <a:effectLst/>
                <a:latin typeface="Roboto Light" panose="02000000000000000000" pitchFamily="2" charset="0"/>
              </a:rPr>
              <a:t> and anti-</a:t>
            </a:r>
            <a:r>
              <a:rPr lang="en-AU" sz="1600" dirty="0" err="1">
                <a:effectLst/>
                <a:latin typeface="Roboto Light" panose="02000000000000000000" pitchFamily="2" charset="0"/>
              </a:rPr>
              <a:t>HBe</a:t>
            </a:r>
            <a:r>
              <a:rPr lang="en-AU" sz="1600" dirty="0">
                <a:effectLst/>
                <a:latin typeface="Roboto Light" panose="02000000000000000000" pitchFamily="2" charset="0"/>
              </a:rPr>
              <a:t> 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HBV DNA (quantitative)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Full blood count  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LFT, INR and alpha fetoprotein (AFP) 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Liver ultrasound </a:t>
            </a:r>
          </a:p>
          <a:p>
            <a:br>
              <a:rPr lang="en-AU" sz="1600" dirty="0">
                <a:effectLst/>
                <a:latin typeface="Roboto Light" panose="02000000000000000000" pitchFamily="2" charset="0"/>
              </a:rPr>
            </a:br>
            <a:endParaRPr lang="en-AU" sz="1600" dirty="0">
              <a:effectLst/>
              <a:latin typeface="Roboto Light" panose="02000000000000000000" pitchFamily="2" charset="0"/>
            </a:endParaRPr>
          </a:p>
          <a:p>
            <a:r>
              <a:rPr lang="en-AU" sz="1600" dirty="0">
                <a:effectLst/>
                <a:latin typeface="Roboto" panose="02000000000000000000" pitchFamily="2" charset="0"/>
              </a:rPr>
              <a:t>Refer to graph on page 2 of </a:t>
            </a:r>
            <a:r>
              <a:rPr lang="en-AU" sz="1600" i="1" dirty="0">
                <a:effectLst/>
                <a:latin typeface="Roboto" panose="02000000000000000000" pitchFamily="2" charset="0"/>
              </a:rPr>
              <a:t>Decision Making in Hepatitis B</a:t>
            </a:r>
            <a:r>
              <a:rPr lang="en-AU" sz="1600" dirty="0">
                <a:effectLst/>
                <a:latin typeface="Roboto" panose="02000000000000000000" pitchFamily="2" charset="0"/>
              </a:rPr>
              <a:t> tool to determine phase of disease.</a:t>
            </a:r>
          </a:p>
          <a:p>
            <a:endParaRPr lang="en-AU" sz="1600" dirty="0">
              <a:effectLst/>
              <a:latin typeface="Roboto" panose="02000000000000000000" pitchFamily="2" charset="0"/>
            </a:endParaRPr>
          </a:p>
          <a:p>
            <a:endParaRPr lang="en-AU" sz="1600" dirty="0">
              <a:effectLst/>
              <a:latin typeface="Roboto" panose="02000000000000000000" pitchFamily="2" charset="0"/>
            </a:endParaRPr>
          </a:p>
          <a:p>
            <a:endParaRPr lang="en-AU" sz="1600" dirty="0">
              <a:effectLst/>
              <a:latin typeface="Roboto" panose="02000000000000000000" pitchFamily="2" charset="0"/>
            </a:endParaRPr>
          </a:p>
          <a:p>
            <a:endParaRPr lang="en-AU" sz="1600" b="0" i="0" dirty="0">
              <a:solidFill>
                <a:srgbClr val="042145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In addition: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Test for HAV, HCV, HDV and HIV to check for co-infection. Discuss vaccination if susceptible to HAV and discuss transmission and prevention of BBVs. 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Screen household contacts and sexual partners for HBsAg, anti-HBs and anti-HBc, then vaccinate if susceptible to infection. 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Vaccination is recommended for all high-risk groups and is provided free in many cases. 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Contact your local Health Department for details. </a:t>
            </a:r>
          </a:p>
          <a:p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5A83A5-121C-9862-3380-04DBDA11CE2D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6" name="Picture 5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3E2A9A5B-B8A6-F472-FF96-9E1263DB4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CB5F47-B844-559F-7237-92093BEF1CB1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5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81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itial assessment if HBsAg positiv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643420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Initial assessment if HBsAg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10473266" y="3081866"/>
            <a:ext cx="855133" cy="987372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576905-2BA5-57EF-0655-FB44F5CF7ED2}"/>
              </a:ext>
            </a:extLst>
          </p:cNvPr>
          <p:cNvSpPr/>
          <p:nvPr userDrawn="1"/>
        </p:nvSpPr>
        <p:spPr>
          <a:xfrm>
            <a:off x="350519" y="1519871"/>
            <a:ext cx="7368942" cy="1820095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3FF4F5-2ABF-10FD-1D60-E1C61DAF4801}"/>
              </a:ext>
            </a:extLst>
          </p:cNvPr>
          <p:cNvSpPr txBox="1"/>
          <p:nvPr userDrawn="1"/>
        </p:nvSpPr>
        <p:spPr>
          <a:xfrm>
            <a:off x="560169" y="1650009"/>
            <a:ext cx="7072753" cy="156966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Assess liver fibrosis – cirrhotic status: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Signs of cirrhosis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effectLst/>
                <a:latin typeface="Roboto Light" panose="02000000000000000000" pitchFamily="2" charset="0"/>
              </a:rPr>
              <a:t>Non-invasive assessment of fibrosis: </a:t>
            </a:r>
          </a:p>
          <a:p>
            <a:pPr marL="625475" indent="-317500">
              <a:buFont typeface="Arial" panose="020B0604020202020204" pitchFamily="34" charset="0"/>
              <a:buChar char="•"/>
              <a:tabLst/>
            </a:pPr>
            <a:r>
              <a:rPr lang="en-AU" sz="1600" dirty="0">
                <a:effectLst/>
                <a:latin typeface="Roboto Light" panose="02000000000000000000" pitchFamily="2" charset="0"/>
              </a:rPr>
              <a:t>Serum biomarkers such as APRI (1.0 or less, cirrhosis unlikely</a:t>
            </a:r>
            <a:r>
              <a:rPr lang="en-AU" sz="1600" baseline="30000" dirty="0">
                <a:effectLst/>
                <a:latin typeface="Roboto Light" panose="02000000000000000000" pitchFamily="2" charset="0"/>
              </a:rPr>
              <a:t>)‡ </a:t>
            </a:r>
          </a:p>
          <a:p>
            <a:pPr marL="625475" indent="-317500">
              <a:buFont typeface="Arial" panose="020B0604020202020204" pitchFamily="34" charset="0"/>
              <a:buChar char="•"/>
              <a:tabLst/>
            </a:pPr>
            <a:r>
              <a:rPr lang="en-AU" sz="1600" dirty="0" err="1">
                <a:effectLst/>
                <a:latin typeface="Roboto Light" panose="02000000000000000000" pitchFamily="2" charset="0"/>
              </a:rPr>
              <a:t>FibroScan</a:t>
            </a:r>
            <a:r>
              <a:rPr lang="en-AU" sz="1600" dirty="0">
                <a:effectLst/>
                <a:latin typeface="Roboto Light" panose="02000000000000000000" pitchFamily="2" charset="0"/>
              </a:rPr>
              <a:t>® assessment if available(&gt;12.5 kPa consistent </a:t>
            </a:r>
            <a:br>
              <a:rPr lang="en-AU" sz="1600" dirty="0">
                <a:effectLst/>
                <a:latin typeface="Roboto Light" panose="02000000000000000000" pitchFamily="2" charset="0"/>
              </a:rPr>
            </a:br>
            <a:r>
              <a:rPr lang="en-AU" sz="1600" dirty="0">
                <a:effectLst/>
                <a:latin typeface="Roboto Light" panose="02000000000000000000" pitchFamily="2" charset="0"/>
              </a:rPr>
              <a:t>with cirrhosis)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9C6BF-015F-DE31-AC46-BAA381D3F2E6}"/>
              </a:ext>
            </a:extLst>
          </p:cNvPr>
          <p:cNvSpPr txBox="1"/>
          <p:nvPr userDrawn="1"/>
        </p:nvSpPr>
        <p:spPr>
          <a:xfrm>
            <a:off x="350519" y="3531251"/>
            <a:ext cx="7368942" cy="2652210"/>
          </a:xfrm>
          <a:prstGeom prst="rect">
            <a:avLst/>
          </a:prstGeom>
          <a:solidFill>
            <a:srgbClr val="F05A5A"/>
          </a:solidFill>
        </p:spPr>
        <p:txBody>
          <a:bodyPr wrap="square" lIns="216000" tIns="216000" rIns="216000" bIns="216000" numCol="1" spcCol="360000" rtlCol="0">
            <a:spAutoFit/>
          </a:bodyPr>
          <a:lstStyle/>
          <a:p>
            <a:r>
              <a:rPr lang="en-AU" sz="16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REFER TO OR DISCUSS WITH A SPECIALIST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Severe acute exacerbation (or acute HBV)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Co-infection with HIV, HCV, or HDV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Pregnant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Immunosuppressed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Has previously been treated with a different hepatitis B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Hepatocellular carcinoma (HCC)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Cirrhosis is present or likely – APRI ≥1 and elastography score not available; elastography &gt;12.5kPa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A4E8AE3-FA24-789C-210A-6C422C8AE3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3710" y="3691056"/>
            <a:ext cx="1232122" cy="12321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07876B-DE16-6813-3F3C-3C66599F2C7F}"/>
              </a:ext>
            </a:extLst>
          </p:cNvPr>
          <p:cNvSpPr txBox="1"/>
          <p:nvPr userDrawn="1"/>
        </p:nvSpPr>
        <p:spPr>
          <a:xfrm>
            <a:off x="2664149" y="6440430"/>
            <a:ext cx="60976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baseline="30000" dirty="0">
                <a:solidFill>
                  <a:schemeClr val="tx1"/>
                </a:solidFill>
                <a:effectLst/>
                <a:latin typeface="Roboto Light" panose="02000000000000000000" pitchFamily="2" charset="0"/>
              </a:rPr>
              <a:t>‡ </a:t>
            </a:r>
            <a:r>
              <a:rPr lang="en-AU" sz="800" dirty="0">
                <a:solidFill>
                  <a:schemeClr val="tx1"/>
                </a:solidFill>
                <a:effectLst/>
                <a:latin typeface="Roboto Light" panose="02000000000000000000" pitchFamily="2" charset="0"/>
              </a:rPr>
              <a:t>Refer to </a:t>
            </a:r>
            <a:r>
              <a:rPr lang="en-AU" sz="800" u="sng" dirty="0">
                <a:solidFill>
                  <a:schemeClr val="tx1"/>
                </a:solidFill>
                <a:effectLst/>
                <a:latin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hepatitisc.uw.edu/page/clinical-calculators/apri</a:t>
            </a:r>
            <a:r>
              <a:rPr lang="en-AU" sz="800" dirty="0">
                <a:solidFill>
                  <a:schemeClr val="tx1"/>
                </a:solidFill>
                <a:effectLst/>
                <a:latin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800" dirty="0">
                <a:solidFill>
                  <a:schemeClr val="tx1"/>
                </a:solidFill>
                <a:effectLst/>
                <a:latin typeface="Roboto Light" panose="02000000000000000000" pitchFamily="2" charset="0"/>
              </a:rPr>
              <a:t>for an APRI calculator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2B126-6BBC-5882-7AFF-AE571631A99C}"/>
              </a:ext>
            </a:extLst>
          </p:cNvPr>
          <p:cNvSpPr txBox="1"/>
          <p:nvPr userDrawn="1"/>
        </p:nvSpPr>
        <p:spPr>
          <a:xfrm>
            <a:off x="8260051" y="4838715"/>
            <a:ext cx="3199511" cy="1046198"/>
          </a:xfrm>
          <a:prstGeom prst="rect">
            <a:avLst/>
          </a:prstGeom>
          <a:solidFill>
            <a:srgbClr val="042145"/>
          </a:solidFill>
        </p:spPr>
        <p:txBody>
          <a:bodyPr wrap="square" lIns="216000" tIns="180000" rIns="216000" bIns="21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0" i="1" dirty="0">
                <a:solidFill>
                  <a:srgbClr val="FFFFFF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Most people can be managed with Primary Care. Only a small number need to be referred to a specialist. 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30F689-01B7-AE9A-B876-1E5E7882297D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15" name="Picture 14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D713B241-34FB-30E8-B439-57969182C7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B117FD-77EC-63FA-34F9-7491AC726AA3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7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13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 making in Hepatitis B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53F62-6D8D-CC4F-9CCE-699BDF0ABD0A}"/>
              </a:ext>
            </a:extLst>
          </p:cNvPr>
          <p:cNvSpPr/>
          <p:nvPr userDrawn="1"/>
        </p:nvSpPr>
        <p:spPr>
          <a:xfrm>
            <a:off x="0" y="1048871"/>
            <a:ext cx="12192000" cy="5809129"/>
          </a:xfrm>
          <a:prstGeom prst="rect">
            <a:avLst/>
          </a:prstGeom>
          <a:solidFill>
            <a:srgbClr val="91C5EA">
              <a:alpha val="2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28C17-48CC-C122-6917-42CCFD63144B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effectLst/>
                <a:latin typeface="Roboto Light" panose="02000000000000000000" pitchFamily="2" charset="0"/>
              </a:rPr>
              <a:t>Decision Making in Hepatitis B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– Page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90E1A-9643-A4F7-3D99-DF0CDB2990DD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5BFCA-7B94-6E69-4FAC-7B1916BFB08B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75A7F07-0EC7-8F76-8CEB-0722A94E0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495" y="1266514"/>
            <a:ext cx="6847318" cy="4844416"/>
          </a:xfrm>
          <a:prstGeom prst="rect">
            <a:avLst/>
          </a:prstGeom>
          <a:ln>
            <a:solidFill>
              <a:schemeClr val="accent1">
                <a:alpha val="31166"/>
              </a:schemeClr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F73418-6E81-A773-CDF9-CB383F5805E8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5" name="Picture 4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21EE7632-DE56-C151-57C2-23B381FF8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90E6D2-D44B-B875-61AF-903A50EB8F8F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5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43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0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682959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8231176" y="2074332"/>
            <a:ext cx="1903424" cy="1126067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Picture 2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2286531-CCA3-B5F8-A20F-502A4AA52E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674D96-2FCF-966A-508F-4A5AC3512C40}"/>
              </a:ext>
            </a:extLst>
          </p:cNvPr>
          <p:cNvSpPr txBox="1"/>
          <p:nvPr userDrawn="1"/>
        </p:nvSpPr>
        <p:spPr>
          <a:xfrm>
            <a:off x="3364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C8531-DB08-EF5A-C962-51D093310BF2}"/>
              </a:ext>
            </a:extLst>
          </p:cNvPr>
          <p:cNvSpPr txBox="1"/>
          <p:nvPr userDrawn="1"/>
        </p:nvSpPr>
        <p:spPr>
          <a:xfrm>
            <a:off x="2173705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23E93-F848-203E-7693-C7B39E46D52D}"/>
              </a:ext>
            </a:extLst>
          </p:cNvPr>
          <p:cNvSpPr txBox="1"/>
          <p:nvPr userDrawn="1"/>
        </p:nvSpPr>
        <p:spPr>
          <a:xfrm>
            <a:off x="39940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D71F8-F54C-D7AD-2C2A-3D02AA2CE18A}"/>
              </a:ext>
            </a:extLst>
          </p:cNvPr>
          <p:cNvSpPr txBox="1"/>
          <p:nvPr userDrawn="1"/>
        </p:nvSpPr>
        <p:spPr>
          <a:xfrm>
            <a:off x="57212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B89B13-5FFA-94DC-AF98-AD8FAAE1A0E9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14" name="Picture 13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F4EE3270-B612-0CC3-A448-1B331329A8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806A8F-E744-EA83-DA30-B77C61ED5352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56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699892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8231176" y="2074332"/>
            <a:ext cx="1903424" cy="1126067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B0C2C-3F14-12EE-4BCF-C67C14B5A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87E55-C7D3-9302-9FC9-6F0238899268}"/>
              </a:ext>
            </a:extLst>
          </p:cNvPr>
          <p:cNvSpPr txBox="1"/>
          <p:nvPr userDrawn="1"/>
        </p:nvSpPr>
        <p:spPr>
          <a:xfrm>
            <a:off x="8260051" y="4756897"/>
            <a:ext cx="3199511" cy="1261642"/>
          </a:xfrm>
          <a:prstGeom prst="rect">
            <a:avLst/>
          </a:prstGeom>
          <a:solidFill>
            <a:srgbClr val="042145"/>
          </a:solidFill>
        </p:spPr>
        <p:txBody>
          <a:bodyPr wrap="square" lIns="216000" tIns="180000" rIns="216000" bIns="21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Patients with CHB must be regularly re-evaluated to determine which phase they are in and managed accordingly.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5659-2BB6-532F-7D6E-B954D7BE6EA5}"/>
              </a:ext>
            </a:extLst>
          </p:cNvPr>
          <p:cNvSpPr/>
          <p:nvPr userDrawn="1"/>
        </p:nvSpPr>
        <p:spPr>
          <a:xfrm>
            <a:off x="314843" y="5659459"/>
            <a:ext cx="7200367" cy="890533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CF69-B2B8-5A38-6966-3397BDEC1261}"/>
              </a:ext>
            </a:extLst>
          </p:cNvPr>
          <p:cNvSpPr txBox="1"/>
          <p:nvPr userDrawn="1"/>
        </p:nvSpPr>
        <p:spPr>
          <a:xfrm>
            <a:off x="421105" y="5799198"/>
            <a:ext cx="6815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effectLst/>
                <a:latin typeface="Roboto Light" panose="02000000000000000000" pitchFamily="2" charset="0"/>
              </a:rPr>
              <a:t>There are 4 phases of chronic hepatitis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effectLst/>
                <a:latin typeface="Roboto Light" panose="02000000000000000000" pitchFamily="2" charset="0"/>
              </a:rPr>
              <a:t>Phases determined by HBV DNA levels, ALT levels, and </a:t>
            </a:r>
            <a:r>
              <a:rPr lang="en-AU" sz="1200" dirty="0" err="1">
                <a:effectLst/>
                <a:latin typeface="Roboto Light" panose="02000000000000000000" pitchFamily="2" charset="0"/>
              </a:rPr>
              <a:t>HBeAg</a:t>
            </a:r>
            <a:r>
              <a:rPr lang="en-AU" sz="1200" dirty="0">
                <a:effectLst/>
                <a:latin typeface="Roboto Light" panose="02000000000000000000" pitchFamily="2" charset="0"/>
              </a:rPr>
              <a:t>/anti-</a:t>
            </a:r>
            <a:r>
              <a:rPr lang="en-AU" sz="1200" dirty="0" err="1">
                <a:effectLst/>
                <a:latin typeface="Roboto Light" panose="02000000000000000000" pitchFamily="2" charset="0"/>
              </a:rPr>
              <a:t>HBe</a:t>
            </a:r>
            <a:r>
              <a:rPr lang="en-AU" sz="1200" dirty="0">
                <a:effectLst/>
                <a:latin typeface="Roboto Light" panose="02000000000000000000" pitchFamily="2" charset="0"/>
              </a:rPr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>
                <a:effectLst/>
                <a:latin typeface="Roboto Light" panose="02000000000000000000" pitchFamily="2" charset="0"/>
              </a:rPr>
              <a:t>Management differs depending on phase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976836-6897-3877-4892-87A50E76B295}"/>
              </a:ext>
            </a:extLst>
          </p:cNvPr>
          <p:cNvSpPr txBox="1"/>
          <p:nvPr userDrawn="1"/>
        </p:nvSpPr>
        <p:spPr>
          <a:xfrm>
            <a:off x="3364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12105-531B-F8B0-EDF6-38DA6B10EA98}"/>
              </a:ext>
            </a:extLst>
          </p:cNvPr>
          <p:cNvSpPr txBox="1"/>
          <p:nvPr userDrawn="1"/>
        </p:nvSpPr>
        <p:spPr>
          <a:xfrm>
            <a:off x="2173705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63522-9E8B-0FCD-59D3-279A2F844A82}"/>
              </a:ext>
            </a:extLst>
          </p:cNvPr>
          <p:cNvSpPr txBox="1"/>
          <p:nvPr userDrawn="1"/>
        </p:nvSpPr>
        <p:spPr>
          <a:xfrm>
            <a:off x="39940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C4E71-0353-61D9-D4D4-7351DA6AF166}"/>
              </a:ext>
            </a:extLst>
          </p:cNvPr>
          <p:cNvSpPr txBox="1"/>
          <p:nvPr userDrawn="1"/>
        </p:nvSpPr>
        <p:spPr>
          <a:xfrm>
            <a:off x="57212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5C5A7B-DF7D-D33E-47C8-52D958F8FCF9}"/>
              </a:ext>
            </a:extLst>
          </p:cNvPr>
          <p:cNvGrpSpPr/>
          <p:nvPr userDrawn="1"/>
        </p:nvGrpSpPr>
        <p:grpSpPr>
          <a:xfrm>
            <a:off x="9316280" y="4272825"/>
            <a:ext cx="2110975" cy="365125"/>
            <a:chOff x="350520" y="5819961"/>
            <a:chExt cx="2110975" cy="365125"/>
          </a:xfrm>
        </p:grpSpPr>
        <p:pic>
          <p:nvPicPr>
            <p:cNvPr id="18" name="Picture 17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1E51F2A5-9478-F552-44C2-EA4BF3354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0628CA-B05B-CA5F-10D6-1875BD93AE4A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790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 – Ph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699892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 – Phase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effectLst/>
              <a:latin typeface="Roboto Light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B0C2C-3F14-12EE-4BCF-C67C14B5A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787E55-C7D3-9302-9FC9-6F0238899268}"/>
              </a:ext>
            </a:extLst>
          </p:cNvPr>
          <p:cNvSpPr txBox="1"/>
          <p:nvPr userDrawn="1"/>
        </p:nvSpPr>
        <p:spPr>
          <a:xfrm>
            <a:off x="8349264" y="4936066"/>
            <a:ext cx="296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0" i="1" dirty="0">
                <a:solidFill>
                  <a:srgbClr val="04214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Patients with CHB must be regularly re-evaluated to determine which phase they are in and managed accordingly.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425659-2BB6-532F-7D6E-B954D7BE6EA5}"/>
              </a:ext>
            </a:extLst>
          </p:cNvPr>
          <p:cNvSpPr/>
          <p:nvPr userDrawn="1"/>
        </p:nvSpPr>
        <p:spPr>
          <a:xfrm>
            <a:off x="336438" y="5645055"/>
            <a:ext cx="7200367" cy="1033789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CF69-B2B8-5A38-6966-3397BDEC1261}"/>
              </a:ext>
            </a:extLst>
          </p:cNvPr>
          <p:cNvSpPr txBox="1"/>
          <p:nvPr userDrawn="1"/>
        </p:nvSpPr>
        <p:spPr>
          <a:xfrm>
            <a:off x="469815" y="5718939"/>
            <a:ext cx="3397978" cy="9233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AU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Phase 1 – </a:t>
            </a:r>
            <a:r>
              <a:rPr lang="en-AU" sz="1200" b="0" i="0" u="sng" strike="noStrike" kern="1200" dirty="0" err="1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HBeAg</a:t>
            </a:r>
            <a:r>
              <a:rPr lang="en-AU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-positive chronic infection 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285750" marR="0" lvl="0" indent="-28575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HBV DNA: high</a:t>
            </a:r>
            <a:r>
              <a:rPr lang="en-AU" sz="1050" baseline="30000" dirty="0">
                <a:solidFill>
                  <a:schemeClr val="tx1"/>
                </a:solidFill>
                <a:effectLst/>
                <a:latin typeface="Helvetica" pitchFamily="2" charset="0"/>
              </a:rPr>
              <a:t>†</a:t>
            </a:r>
            <a:r>
              <a:rPr lang="en-AU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(&gt;10</a:t>
            </a:r>
            <a:r>
              <a:rPr lang="en-AU" sz="1200" b="0" i="0" u="none" strike="noStrike" kern="1200" baseline="300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7</a:t>
            </a:r>
            <a:r>
              <a:rPr lang="en-AU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IU/mL)</a:t>
            </a:r>
            <a:endParaRPr lang="en-AU" sz="12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ALT: normal </a:t>
            </a:r>
            <a:endParaRPr lang="en-AU" sz="1200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 positive</a:t>
            </a:r>
            <a:endParaRPr lang="en-AU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E8A7F5-139F-EF9A-2CE9-710BF2ED6BF2}"/>
              </a:ext>
            </a:extLst>
          </p:cNvPr>
          <p:cNvSpPr/>
          <p:nvPr userDrawn="1"/>
        </p:nvSpPr>
        <p:spPr>
          <a:xfrm>
            <a:off x="314843" y="1212944"/>
            <a:ext cx="1886490" cy="373957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162AE-0D50-E3F6-5132-44268F74A2E3}"/>
              </a:ext>
            </a:extLst>
          </p:cNvPr>
          <p:cNvSpPr txBox="1"/>
          <p:nvPr userDrawn="1"/>
        </p:nvSpPr>
        <p:spPr>
          <a:xfrm>
            <a:off x="3928532" y="5718939"/>
            <a:ext cx="3547533" cy="86177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Clinical Management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Treatment not required</a:t>
            </a:r>
          </a:p>
          <a:p>
            <a:endParaRPr lang="en-AU" sz="8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en-AU" sz="6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 Medicare covers HBV DNA testing once per year for patients not on treatment and 4 times per year for patient on treatment.</a:t>
            </a: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2E481A84-1645-045F-F73E-6BCB16C6B6A5}"/>
              </a:ext>
            </a:extLst>
          </p:cNvPr>
          <p:cNvSpPr/>
          <p:nvPr userDrawn="1"/>
        </p:nvSpPr>
        <p:spPr>
          <a:xfrm>
            <a:off x="8315396" y="2074332"/>
            <a:ext cx="447603" cy="181186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8F90E-A181-4F75-EDF0-A640053617A8}"/>
              </a:ext>
            </a:extLst>
          </p:cNvPr>
          <p:cNvSpPr txBox="1"/>
          <p:nvPr userDrawn="1"/>
        </p:nvSpPr>
        <p:spPr>
          <a:xfrm>
            <a:off x="3364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B91D6-99FE-62B3-B4F4-EF9B0EAAE039}"/>
              </a:ext>
            </a:extLst>
          </p:cNvPr>
          <p:cNvSpPr txBox="1"/>
          <p:nvPr userDrawn="1"/>
        </p:nvSpPr>
        <p:spPr>
          <a:xfrm>
            <a:off x="2173705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5B8673-1C9F-CBC3-0442-00994404DB6E}"/>
              </a:ext>
            </a:extLst>
          </p:cNvPr>
          <p:cNvSpPr txBox="1"/>
          <p:nvPr userDrawn="1"/>
        </p:nvSpPr>
        <p:spPr>
          <a:xfrm>
            <a:off x="39940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7E4EE-6A49-116E-BEE9-B0522946A9CE}"/>
              </a:ext>
            </a:extLst>
          </p:cNvPr>
          <p:cNvSpPr txBox="1"/>
          <p:nvPr userDrawn="1"/>
        </p:nvSpPr>
        <p:spPr>
          <a:xfrm>
            <a:off x="5721238" y="506455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6DC3D7-9462-CF7B-CAF9-4AF9E1AF24C1}"/>
              </a:ext>
            </a:extLst>
          </p:cNvPr>
          <p:cNvGrpSpPr/>
          <p:nvPr userDrawn="1"/>
        </p:nvGrpSpPr>
        <p:grpSpPr>
          <a:xfrm>
            <a:off x="9316280" y="4272825"/>
            <a:ext cx="2110975" cy="365125"/>
            <a:chOff x="350520" y="5819961"/>
            <a:chExt cx="2110975" cy="365125"/>
          </a:xfrm>
        </p:grpSpPr>
        <p:pic>
          <p:nvPicPr>
            <p:cNvPr id="20" name="Picture 19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E98A76F7-4571-3AFD-0D2E-C9994BEF8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EEDDD5-A1C1-82E9-459A-D682720086A2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36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 – Ph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3267629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 – Phase 2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H="1">
            <a:off x="8762998" y="2074332"/>
            <a:ext cx="502025" cy="1845486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B0C2C-3F14-12EE-4BCF-C67C14B5A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25659-2BB6-532F-7D6E-B954D7BE6EA5}"/>
              </a:ext>
            </a:extLst>
          </p:cNvPr>
          <p:cNvSpPr/>
          <p:nvPr userDrawn="1"/>
        </p:nvSpPr>
        <p:spPr>
          <a:xfrm>
            <a:off x="314843" y="5547877"/>
            <a:ext cx="7402583" cy="1107996"/>
          </a:xfrm>
          <a:prstGeom prst="rect">
            <a:avLst/>
          </a:prstGeom>
          <a:solidFill>
            <a:srgbClr val="91C5EA">
              <a:alpha val="246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CF69-B2B8-5A38-6966-3397BDEC1261}"/>
              </a:ext>
            </a:extLst>
          </p:cNvPr>
          <p:cNvSpPr txBox="1"/>
          <p:nvPr userDrawn="1"/>
        </p:nvSpPr>
        <p:spPr>
          <a:xfrm>
            <a:off x="421105" y="5603682"/>
            <a:ext cx="3585879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AU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Phase 2 </a:t>
            </a:r>
            <a:r>
              <a:rPr lang="en-AU" sz="1200" b="0" i="0" u="sng" strike="noStrike" kern="12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– </a:t>
            </a:r>
            <a:r>
              <a:rPr lang="en-AU" sz="1200" b="0" i="0" u="sng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 </a:t>
            </a:r>
            <a:r>
              <a:rPr lang="en-AU" sz="1200" b="0" i="0" u="sng" dirty="0" err="1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HBeAg</a:t>
            </a:r>
            <a:r>
              <a:rPr lang="en-AU" sz="1200" b="0" i="0" u="sng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-positive chronic hepatitis 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HBV DNA: high</a:t>
            </a:r>
            <a:r>
              <a:rPr lang="en-AU" sz="1200" baseline="30000" dirty="0">
                <a:solidFill>
                  <a:schemeClr val="tx1"/>
                </a:solidFill>
                <a:effectLst/>
                <a:latin typeface="Helvetica" pitchFamily="2" charset="0"/>
              </a:rPr>
              <a:t>†</a:t>
            </a:r>
            <a:r>
              <a:rPr lang="en-AU" sz="1200" b="0" kern="1200" baseline="300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(&gt;20 000 IU/mL)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ALT: elevated (elevated is &gt;30 IU/L men;  &gt;19 IU/L women)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b="0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HBeAg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positive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E8A7F5-139F-EF9A-2CE9-710BF2ED6BF2}"/>
              </a:ext>
            </a:extLst>
          </p:cNvPr>
          <p:cNvSpPr/>
          <p:nvPr userDrawn="1"/>
        </p:nvSpPr>
        <p:spPr>
          <a:xfrm flipH="1">
            <a:off x="2201333" y="1212944"/>
            <a:ext cx="1718734" cy="3790206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162AE-0D50-E3F6-5132-44268F74A2E3}"/>
              </a:ext>
            </a:extLst>
          </p:cNvPr>
          <p:cNvSpPr txBox="1"/>
          <p:nvPr userDrawn="1"/>
        </p:nvSpPr>
        <p:spPr>
          <a:xfrm>
            <a:off x="4212342" y="5588293"/>
            <a:ext cx="3420958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Clinical Management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Risk of progression to cirrhosis and HCC.</a:t>
            </a:r>
            <a:endParaRPr lang="en-AU" sz="1200" b="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Refer to s100 community prescriber or specialist for consideration of treatment.</a:t>
            </a:r>
            <a:br>
              <a:rPr lang="en-AU" sz="8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AU" sz="6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 Medicare covers HBV DNA testing once per year for patients not on treatment and 4 times per year for patient on treatment.</a:t>
            </a:r>
            <a:endParaRPr lang="en-AU" sz="800" b="0" i="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70EED6-0B85-2CC3-66CA-10911363044B}"/>
              </a:ext>
            </a:extLst>
          </p:cNvPr>
          <p:cNvGrpSpPr/>
          <p:nvPr userDrawn="1"/>
        </p:nvGrpSpPr>
        <p:grpSpPr>
          <a:xfrm>
            <a:off x="9316280" y="4272825"/>
            <a:ext cx="2110975" cy="365125"/>
            <a:chOff x="350520" y="5819961"/>
            <a:chExt cx="2110975" cy="365125"/>
          </a:xfrm>
        </p:grpSpPr>
        <p:pic>
          <p:nvPicPr>
            <p:cNvPr id="14" name="Picture 13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81DB1142-51AF-F832-8FB1-17A81D775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A218175-86EC-D0CA-96DE-C3EACF69B0ED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023C65-A294-2D88-27FF-F53CC0497091}"/>
              </a:ext>
            </a:extLst>
          </p:cNvPr>
          <p:cNvSpPr txBox="1"/>
          <p:nvPr userDrawn="1"/>
        </p:nvSpPr>
        <p:spPr>
          <a:xfrm>
            <a:off x="360322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D53B2-537A-C68C-B148-27391E594FA3}"/>
              </a:ext>
            </a:extLst>
          </p:cNvPr>
          <p:cNvSpPr txBox="1"/>
          <p:nvPr userDrawn="1"/>
        </p:nvSpPr>
        <p:spPr>
          <a:xfrm>
            <a:off x="2177180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CA9618-16F0-6812-D2CE-FD2423ED182A}"/>
              </a:ext>
            </a:extLst>
          </p:cNvPr>
          <p:cNvSpPr txBox="1"/>
          <p:nvPr userDrawn="1"/>
        </p:nvSpPr>
        <p:spPr>
          <a:xfrm>
            <a:off x="3956161" y="505089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07F5EB-6902-04BB-9F4C-77DF73308F8A}"/>
              </a:ext>
            </a:extLst>
          </p:cNvPr>
          <p:cNvSpPr txBox="1"/>
          <p:nvPr userDrawn="1"/>
        </p:nvSpPr>
        <p:spPr>
          <a:xfrm>
            <a:off x="5748866" y="504004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</p:spTree>
    <p:extLst>
      <p:ext uri="{BB962C8B-B14F-4D97-AF65-F5344CB8AC3E}">
        <p14:creationId xmlns:p14="http://schemas.microsoft.com/office/powerpoint/2010/main" val="115470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 – Ph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3267629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 – Phase 3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9184341" y="2101228"/>
            <a:ext cx="496986" cy="181186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B0C2C-3F14-12EE-4BCF-C67C14B5A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25659-2BB6-532F-7D6E-B954D7BE6EA5}"/>
              </a:ext>
            </a:extLst>
          </p:cNvPr>
          <p:cNvSpPr/>
          <p:nvPr userDrawn="1"/>
        </p:nvSpPr>
        <p:spPr>
          <a:xfrm>
            <a:off x="314843" y="5558723"/>
            <a:ext cx="7402583" cy="109715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CF69-B2B8-5A38-6966-3397BDEC1261}"/>
              </a:ext>
            </a:extLst>
          </p:cNvPr>
          <p:cNvSpPr txBox="1"/>
          <p:nvPr userDrawn="1"/>
        </p:nvSpPr>
        <p:spPr>
          <a:xfrm>
            <a:off x="469090" y="5588581"/>
            <a:ext cx="3659126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Phase </a:t>
            </a:r>
            <a:r>
              <a:rPr lang="en-AU" sz="1200" b="0" i="0" u="sng" strike="noStrike" kern="12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3 – </a:t>
            </a:r>
            <a:r>
              <a:rPr lang="en-AU" sz="1200" b="0" i="0" u="sng" dirty="0" err="1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HBeAg</a:t>
            </a:r>
            <a:r>
              <a:rPr lang="en-AU" sz="1200" b="0" i="0" u="sng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-negative chronic infection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HBV DNA: low</a:t>
            </a:r>
            <a:r>
              <a:rPr lang="en-AU" sz="1200" baseline="30000" dirty="0">
                <a:solidFill>
                  <a:schemeClr val="tx1"/>
                </a:solidFill>
                <a:effectLst/>
                <a:latin typeface="Helvetica" pitchFamily="2" charset="0"/>
              </a:rPr>
              <a:t> †</a:t>
            </a: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(&lt;2000 IU/mL)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ALT: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anti-</a:t>
            </a:r>
            <a:r>
              <a:rPr lang="en-AU" sz="1200" b="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HBe</a:t>
            </a:r>
            <a:r>
              <a:rPr lang="en-AU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positive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E8A7F5-139F-EF9A-2CE9-710BF2ED6BF2}"/>
              </a:ext>
            </a:extLst>
          </p:cNvPr>
          <p:cNvSpPr/>
          <p:nvPr userDrawn="1"/>
        </p:nvSpPr>
        <p:spPr>
          <a:xfrm>
            <a:off x="3920066" y="1212944"/>
            <a:ext cx="1793459" cy="377973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162AE-0D50-E3F6-5132-44268F74A2E3}"/>
              </a:ext>
            </a:extLst>
          </p:cNvPr>
          <p:cNvSpPr txBox="1"/>
          <p:nvPr userDrawn="1"/>
        </p:nvSpPr>
        <p:spPr>
          <a:xfrm>
            <a:off x="4212342" y="5609611"/>
            <a:ext cx="3420958" cy="10926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Clinical Management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Treatment not required</a:t>
            </a:r>
          </a:p>
          <a:p>
            <a:pPr>
              <a:lnSpc>
                <a:spcPct val="150000"/>
              </a:lnSpc>
            </a:pPr>
            <a:endParaRPr lang="en-US" sz="1200" b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6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†Medicare covers HBV DNA testing once per year for patients not on treatment and 4 times per year for patient on treatment.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620798-6337-7A25-6FC0-246114B417D8}"/>
              </a:ext>
            </a:extLst>
          </p:cNvPr>
          <p:cNvGrpSpPr/>
          <p:nvPr userDrawn="1"/>
        </p:nvGrpSpPr>
        <p:grpSpPr>
          <a:xfrm>
            <a:off x="9316280" y="4272825"/>
            <a:ext cx="2110975" cy="365125"/>
            <a:chOff x="350520" y="5819961"/>
            <a:chExt cx="2110975" cy="365125"/>
          </a:xfrm>
        </p:grpSpPr>
        <p:pic>
          <p:nvPicPr>
            <p:cNvPr id="19" name="Picture 18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F4CF4203-FDAC-C214-600B-A4556AC8D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5CD87C-1C2C-3685-85BE-D46B21D48F52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0EF336-D9F3-2033-EDA9-5F4CB7EEC7D2}"/>
              </a:ext>
            </a:extLst>
          </p:cNvPr>
          <p:cNvSpPr txBox="1"/>
          <p:nvPr userDrawn="1"/>
        </p:nvSpPr>
        <p:spPr>
          <a:xfrm>
            <a:off x="360322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9E9CC-BD21-8E45-504C-90C5A99C7F44}"/>
              </a:ext>
            </a:extLst>
          </p:cNvPr>
          <p:cNvSpPr txBox="1"/>
          <p:nvPr userDrawn="1"/>
        </p:nvSpPr>
        <p:spPr>
          <a:xfrm>
            <a:off x="2177180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8F68E-3CF1-3E2E-E159-7A28CE5E034A}"/>
              </a:ext>
            </a:extLst>
          </p:cNvPr>
          <p:cNvSpPr txBox="1"/>
          <p:nvPr userDrawn="1"/>
        </p:nvSpPr>
        <p:spPr>
          <a:xfrm>
            <a:off x="3956161" y="505089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BB8E9-5D87-5C7B-B063-A09381A3BF56}"/>
              </a:ext>
            </a:extLst>
          </p:cNvPr>
          <p:cNvSpPr txBox="1"/>
          <p:nvPr userDrawn="1"/>
        </p:nvSpPr>
        <p:spPr>
          <a:xfrm>
            <a:off x="5748866" y="504004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</p:spTree>
    <p:extLst>
      <p:ext uri="{BB962C8B-B14F-4D97-AF65-F5344CB8AC3E}">
        <p14:creationId xmlns:p14="http://schemas.microsoft.com/office/powerpoint/2010/main" val="2723811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Assess phase of infection – Ph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3267629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Assess phase of infection – Phase 4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H="1">
            <a:off x="9628095" y="2107952"/>
            <a:ext cx="503016" cy="181186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ACB0C2C-3F14-12EE-4BCF-C67C14B5AA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0717" y="1212944"/>
            <a:ext cx="7402583" cy="3987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25659-2BB6-532F-7D6E-B954D7BE6EA5}"/>
              </a:ext>
            </a:extLst>
          </p:cNvPr>
          <p:cNvSpPr/>
          <p:nvPr userDrawn="1"/>
        </p:nvSpPr>
        <p:spPr>
          <a:xfrm>
            <a:off x="314843" y="5566050"/>
            <a:ext cx="7402583" cy="1089824"/>
          </a:xfrm>
          <a:prstGeom prst="rect">
            <a:avLst/>
          </a:prstGeom>
          <a:solidFill>
            <a:srgbClr val="91C5EA">
              <a:alpha val="246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CF69-B2B8-5A38-6966-3397BDEC1261}"/>
              </a:ext>
            </a:extLst>
          </p:cNvPr>
          <p:cNvSpPr txBox="1"/>
          <p:nvPr userDrawn="1"/>
        </p:nvSpPr>
        <p:spPr>
          <a:xfrm>
            <a:off x="460345" y="5522919"/>
            <a:ext cx="3659126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Phase 4 </a:t>
            </a:r>
            <a:r>
              <a:rPr lang="en-AU" sz="1200" b="0" i="0" u="sng" strike="noStrike" kern="12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– </a:t>
            </a:r>
            <a:r>
              <a:rPr lang="en-AU" sz="1200" b="0" i="0" u="sng" dirty="0" err="1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HBeAg</a:t>
            </a:r>
            <a:r>
              <a:rPr lang="en-AU" sz="1200" b="0" i="0" u="sng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-negative chronic hepatitis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HBV DNA high</a:t>
            </a:r>
            <a:r>
              <a:rPr lang="en-AU" sz="1200" baseline="30000" dirty="0">
                <a:solidFill>
                  <a:schemeClr val="tx1"/>
                </a:solidFill>
                <a:effectLst/>
                <a:latin typeface="Helvetica" pitchFamily="2" charset="0"/>
              </a:rPr>
              <a:t>†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(&gt;2000 IU/mL)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ALT: elevated (elevated is &gt;30 IU/L men; &gt;19 IU/L women)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b="0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HBeAg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negative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anti-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HBe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positive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0FE8A7F5-139F-EF9A-2CE9-710BF2ED6BF2}"/>
              </a:ext>
            </a:extLst>
          </p:cNvPr>
          <p:cNvSpPr/>
          <p:nvPr userDrawn="1"/>
        </p:nvSpPr>
        <p:spPr>
          <a:xfrm flipH="1">
            <a:off x="5713525" y="1212944"/>
            <a:ext cx="1756528" cy="377057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162AE-0D50-E3F6-5132-44268F74A2E3}"/>
              </a:ext>
            </a:extLst>
          </p:cNvPr>
          <p:cNvSpPr txBox="1"/>
          <p:nvPr userDrawn="1"/>
        </p:nvSpPr>
        <p:spPr>
          <a:xfrm>
            <a:off x="4161804" y="5565911"/>
            <a:ext cx="3420958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sng" strike="noStrike" kern="1200" dirty="0">
                <a:solidFill>
                  <a:srgbClr val="00000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Clinical Management</a:t>
            </a:r>
            <a:endParaRPr lang="en-AU" sz="1200" b="0" i="0" u="none" strike="noStrike" dirty="0">
              <a:effectLst/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Risk of progression to cirrhosis and HCC.</a:t>
            </a:r>
            <a:endParaRPr lang="en-AU" sz="1200" b="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Refer to s100 community prescriber or specialist for consideration of treatment.</a:t>
            </a:r>
          </a:p>
          <a:p>
            <a:endParaRPr lang="en-US" sz="600" b="0" i="0" kern="1200" dirty="0">
              <a:solidFill>
                <a:schemeClr val="tx1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r>
              <a:rPr lang="en-AU" sz="6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 Medicare covers HBV DNA testing once per year for patients not on treatment and 4 times per year for patient on treatment.</a:t>
            </a:r>
            <a:endParaRPr lang="en-AU" sz="600" b="1" kern="1200" dirty="0">
              <a:solidFill>
                <a:schemeClr val="tx1"/>
              </a:solidFill>
              <a:effectLst/>
              <a:latin typeface="Roboto Light"/>
              <a:ea typeface="Roboto Light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1461E6-45DF-4B37-A2DC-FABCBCFB415C}"/>
              </a:ext>
            </a:extLst>
          </p:cNvPr>
          <p:cNvGrpSpPr/>
          <p:nvPr userDrawn="1"/>
        </p:nvGrpSpPr>
        <p:grpSpPr>
          <a:xfrm>
            <a:off x="9316280" y="4272825"/>
            <a:ext cx="2110975" cy="365125"/>
            <a:chOff x="350520" y="5819961"/>
            <a:chExt cx="2110975" cy="365125"/>
          </a:xfrm>
        </p:grpSpPr>
        <p:pic>
          <p:nvPicPr>
            <p:cNvPr id="14" name="Picture 13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8BD96320-8786-BA1E-F8DA-208E3B9769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FA755B-54D8-F8CF-E1CD-074DE3530743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99C54A8-9B7F-C4D4-9784-93B507845664}"/>
              </a:ext>
            </a:extLst>
          </p:cNvPr>
          <p:cNvSpPr txBox="1"/>
          <p:nvPr userDrawn="1"/>
        </p:nvSpPr>
        <p:spPr>
          <a:xfrm>
            <a:off x="360322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effectLst/>
                <a:latin typeface="Roboto" panose="02000000000000000000" pitchFamily="2" charset="0"/>
              </a:rPr>
              <a:t>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infection (Immune tolerance)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446E64-B842-8E29-5ADC-E6C190B1AD90}"/>
              </a:ext>
            </a:extLst>
          </p:cNvPr>
          <p:cNvSpPr txBox="1"/>
          <p:nvPr userDrawn="1"/>
        </p:nvSpPr>
        <p:spPr>
          <a:xfrm>
            <a:off x="2177180" y="504356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2.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-positive chronic hepatitis (Immune clearance)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945B8-F9C7-2C6D-12F0-EDE4481E00CC}"/>
              </a:ext>
            </a:extLst>
          </p:cNvPr>
          <p:cNvSpPr txBox="1"/>
          <p:nvPr userDrawn="1"/>
        </p:nvSpPr>
        <p:spPr>
          <a:xfrm>
            <a:off x="3956161" y="5050892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3.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infection (Immune control)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3125C9-B872-F1F7-78E1-1B10F5CCFE7E}"/>
              </a:ext>
            </a:extLst>
          </p:cNvPr>
          <p:cNvSpPr txBox="1"/>
          <p:nvPr userDrawn="1"/>
        </p:nvSpPr>
        <p:spPr>
          <a:xfrm>
            <a:off x="5748866" y="5040046"/>
            <a:ext cx="17548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b="1" dirty="0">
                <a:effectLst/>
                <a:latin typeface="Roboto" panose="02000000000000000000" pitchFamily="2" charset="0"/>
              </a:rPr>
              <a:t>4.</a:t>
            </a:r>
          </a:p>
          <a:p>
            <a:pPr algn="ctr"/>
            <a:r>
              <a:rPr lang="en-AU" sz="900" b="0" i="0" dirty="0" err="1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HBeAg</a:t>
            </a:r>
            <a:r>
              <a:rPr lang="en-AU" sz="9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-negative chronic hepatitis (Immune escape)</a:t>
            </a:r>
          </a:p>
        </p:txBody>
      </p:sp>
    </p:spTree>
    <p:extLst>
      <p:ext uri="{BB962C8B-B14F-4D97-AF65-F5344CB8AC3E}">
        <p14:creationId xmlns:p14="http://schemas.microsoft.com/office/powerpoint/2010/main" val="3187282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Ongoing monito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672223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69323B-670F-4C9C-569C-FBC3CAA81008}"/>
              </a:ext>
            </a:extLst>
          </p:cNvPr>
          <p:cNvSpPr/>
          <p:nvPr userDrawn="1"/>
        </p:nvSpPr>
        <p:spPr>
          <a:xfrm>
            <a:off x="8231176" y="4331272"/>
            <a:ext cx="3207290" cy="1684517"/>
          </a:xfrm>
          <a:prstGeom prst="rect">
            <a:avLst/>
          </a:prstGeom>
          <a:solidFill>
            <a:srgbClr val="00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Ongoing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effectLst/>
              <a:latin typeface="Roboto Light" panose="02000000000000000000" pitchFamily="2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10124389" y="2026763"/>
            <a:ext cx="1221092" cy="148000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31A0E4-92A3-4D55-4EBD-19AB1FA09BE4}"/>
              </a:ext>
            </a:extLst>
          </p:cNvPr>
          <p:cNvSpPr txBox="1"/>
          <p:nvPr userDrawn="1"/>
        </p:nvSpPr>
        <p:spPr>
          <a:xfrm>
            <a:off x="9537476" y="4594276"/>
            <a:ext cx="1695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Regular monitoring is required to identify virological response, resistance and hepatitis flares, and to encourage adherence.</a:t>
            </a:r>
            <a:endParaRPr lang="en-AU" sz="120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15E741-6900-9155-46F8-16526B3491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7422" y="4586910"/>
            <a:ext cx="873234" cy="726239"/>
          </a:xfrm>
          <a:prstGeom prst="rect">
            <a:avLst/>
          </a:prstGeom>
        </p:spPr>
      </p:pic>
      <p:graphicFrame>
        <p:nvGraphicFramePr>
          <p:cNvPr id="19" name="Table 5">
            <a:extLst>
              <a:ext uri="{FF2B5EF4-FFF2-40B4-BE49-F238E27FC236}">
                <a16:creationId xmlns:a16="http://schemas.microsoft.com/office/drawing/2014/main" id="{8EEA16D6-F21B-A65B-2421-8734FACF88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2676928"/>
              </p:ext>
            </p:extLst>
          </p:nvPr>
        </p:nvGraphicFramePr>
        <p:xfrm>
          <a:off x="549058" y="1540041"/>
          <a:ext cx="6968273" cy="40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129">
                  <a:extLst>
                    <a:ext uri="{9D8B030D-6E8A-4147-A177-3AD203B41FA5}">
                      <a16:colId xmlns:a16="http://schemas.microsoft.com/office/drawing/2014/main" val="2811095496"/>
                    </a:ext>
                  </a:extLst>
                </a:gridCol>
                <a:gridCol w="2550695">
                  <a:extLst>
                    <a:ext uri="{9D8B030D-6E8A-4147-A177-3AD203B41FA5}">
                      <a16:colId xmlns:a16="http://schemas.microsoft.com/office/drawing/2014/main" val="1317667972"/>
                    </a:ext>
                  </a:extLst>
                </a:gridCol>
                <a:gridCol w="2685449">
                  <a:extLst>
                    <a:ext uri="{9D8B030D-6E8A-4147-A177-3AD203B41FA5}">
                      <a16:colId xmlns:a16="http://schemas.microsoft.com/office/drawing/2014/main" val="3551332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Indication</a:t>
                      </a: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Monitoring specific to phase</a:t>
                      </a: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PLUS, monitoring for all phases</a:t>
                      </a: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40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1. </a:t>
                      </a:r>
                    </a:p>
                    <a:p>
                      <a:r>
                        <a:rPr lang="en-AU" sz="1200" b="0" i="0" dirty="0" err="1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HBeAg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-positive chronic infection (Immune tolerance)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Liver function tests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(6-monthly)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HBV DNA</a:t>
                      </a:r>
                      <a:r>
                        <a:rPr lang="en-AU" sz="1200" baseline="300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†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(12-monthly)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 err="1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HBeAg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and anti-</a:t>
                      </a:r>
                      <a:r>
                        <a:rPr lang="en-AU" sz="1200" b="0" i="0" dirty="0" err="1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HBe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(6-12 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Assess for liver fibrosis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(12-monthly)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Periodic review of household contacts and sexual partners where appropriate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1200" b="0" i="0" dirty="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HCC surveillance where indicated (refer to box on bottom right side of page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 of tool)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81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3.</a:t>
                      </a:r>
                    </a:p>
                    <a:p>
                      <a:r>
                        <a:rPr lang="en-AU" sz="1200" b="0" i="0" dirty="0" err="1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HBeAg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-negative chronic infection (Immune control)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Liver function tests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(6-monthly)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HBV DNA</a:t>
                      </a:r>
                      <a:r>
                        <a:rPr lang="en-AU" sz="1200" baseline="300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†</a:t>
                      </a: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(12-monthly)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Assess for liver fibrosis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(12-monthly)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HCC surveillance where indicated (refer to box on bottom right side of page </a:t>
                      </a:r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 of tool)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414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E78AF5A-8EB5-BED0-4443-1096839AF16D}"/>
              </a:ext>
            </a:extLst>
          </p:cNvPr>
          <p:cNvSpPr txBox="1"/>
          <p:nvPr userDrawn="1"/>
        </p:nvSpPr>
        <p:spPr>
          <a:xfrm>
            <a:off x="462670" y="5750599"/>
            <a:ext cx="362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 Medicare covers HBV DNA testing once per year for patients not on treatment and 4 times per year for patient on treatment.</a:t>
            </a:r>
            <a:endParaRPr lang="en-AU" sz="800" b="1" kern="1200" dirty="0">
              <a:solidFill>
                <a:schemeClr val="tx1"/>
              </a:solidFill>
              <a:effectLst/>
              <a:latin typeface="Roboto Light"/>
              <a:ea typeface="Roboto Light"/>
              <a:cs typeface="+mn-cs"/>
            </a:endParaRPr>
          </a:p>
          <a:p>
            <a:endParaRPr lang="en-US" sz="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93C77C-4055-2C86-DDBA-D83C1476E3C9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5" name="Picture 4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567841FB-5675-42F9-EC75-39ACAFA24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004972-3C59-E879-8E4E-EB308E257213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60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116FB7-A9C0-0FF7-ED84-89569AD81CC1}"/>
              </a:ext>
            </a:extLst>
          </p:cNvPr>
          <p:cNvSpPr txBox="1"/>
          <p:nvPr userDrawn="1"/>
        </p:nvSpPr>
        <p:spPr>
          <a:xfrm>
            <a:off x="9016999" y="6425426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[09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284109-B5AF-693F-80F6-3148BC15A3FE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2D0B1-7C25-B5A3-94F7-268D1E9B2E8E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3" name="Picture 2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C8A952EA-1F7A-9285-069A-AA4453F1BD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B2E227-86A8-A917-46A6-4244380F357F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4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15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. Ongoing monitor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724400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Ongoing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dirty="0">
              <a:effectLst/>
              <a:latin typeface="Roboto Light" panose="02000000000000000000" pitchFamily="2" charset="0"/>
            </a:endParaRP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10124389" y="2026763"/>
            <a:ext cx="1221092" cy="148000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2A6CC-D723-8A33-D2A0-151A7ED863A6}"/>
              </a:ext>
            </a:extLst>
          </p:cNvPr>
          <p:cNvSpPr/>
          <p:nvPr userDrawn="1"/>
        </p:nvSpPr>
        <p:spPr>
          <a:xfrm>
            <a:off x="8231176" y="4331272"/>
            <a:ext cx="3207290" cy="1684517"/>
          </a:xfrm>
          <a:prstGeom prst="rect">
            <a:avLst/>
          </a:prstGeom>
          <a:solidFill>
            <a:srgbClr val="00B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B7F21-788E-4DA2-215B-64A9D19BFCF1}"/>
              </a:ext>
            </a:extLst>
          </p:cNvPr>
          <p:cNvSpPr txBox="1"/>
          <p:nvPr userDrawn="1"/>
        </p:nvSpPr>
        <p:spPr>
          <a:xfrm>
            <a:off x="9537476" y="4594276"/>
            <a:ext cx="16952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Regular monitoring is required to identify virological response, resistance and hepatitis flares, and to encourage adherence.</a:t>
            </a:r>
            <a:endParaRPr lang="en-AU" sz="120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DCD733C-1B3E-8308-D4CD-7AAC4DD7D8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7422" y="4586910"/>
            <a:ext cx="873234" cy="726239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B02B454-FBAF-92A4-8F32-27A090DF9CA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16158836"/>
              </p:ext>
            </p:extLst>
          </p:nvPr>
        </p:nvGraphicFramePr>
        <p:xfrm>
          <a:off x="469814" y="1540041"/>
          <a:ext cx="6993507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63">
                  <a:extLst>
                    <a:ext uri="{9D8B030D-6E8A-4147-A177-3AD203B41FA5}">
                      <a16:colId xmlns:a16="http://schemas.microsoft.com/office/drawing/2014/main" val="2413287557"/>
                    </a:ext>
                  </a:extLst>
                </a:gridCol>
                <a:gridCol w="3245956">
                  <a:extLst>
                    <a:ext uri="{9D8B030D-6E8A-4147-A177-3AD203B41FA5}">
                      <a16:colId xmlns:a16="http://schemas.microsoft.com/office/drawing/2014/main" val="749801328"/>
                    </a:ext>
                  </a:extLst>
                </a:gridCol>
                <a:gridCol w="1990188">
                  <a:extLst>
                    <a:ext uri="{9D8B030D-6E8A-4147-A177-3AD203B41FA5}">
                      <a16:colId xmlns:a16="http://schemas.microsoft.com/office/drawing/2014/main" val="3771784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Phase of Infection</a:t>
                      </a: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dirty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Monitoring specific to phase</a:t>
                      </a: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>
                          <a:solidFill>
                            <a:srgbClr val="042145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</a:rPr>
                        <a:t>PLUS, monitoring for all phases</a:t>
                      </a:r>
                      <a:endParaRPr lang="en-AU" sz="1200" b="0" i="0" dirty="0">
                        <a:solidFill>
                          <a:srgbClr val="042145"/>
                        </a:solidFill>
                        <a:effectLst/>
                        <a:latin typeface="Roboto Medium" panose="02000000000000000000" pitchFamily="2" charset="0"/>
                        <a:ea typeface="Roboto Medium" panose="02000000000000000000" pitchFamily="2" charset="0"/>
                      </a:endParaRPr>
                    </a:p>
                  </a:txBody>
                  <a:tcPr marL="190500" marR="190500" marT="190500" marB="1905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930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On Treatment</a:t>
                      </a:r>
                    </a:p>
                    <a:p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4.</a:t>
                      </a:r>
                    </a:p>
                    <a:p>
                      <a:r>
                        <a:rPr lang="en-AU" sz="1200" b="0" i="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HBeAg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-negative</a:t>
                      </a: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chronic hepatitis</a:t>
                      </a: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(Immune escape)</a:t>
                      </a:r>
                    </a:p>
                    <a:p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2.</a:t>
                      </a:r>
                    </a:p>
                    <a:p>
                      <a:r>
                        <a:rPr lang="en-AU" sz="1200" b="0" i="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HBeAg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-positive</a:t>
                      </a: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chronic hepatitis</a:t>
                      </a:r>
                    </a:p>
                    <a:p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(Immune clearance)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0" i="0" u="sng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3-monthly for the first year, </a:t>
                      </a:r>
                      <a:br>
                        <a:rPr lang="en-AU" sz="1200" b="0" i="0" u="sng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</a:br>
                      <a:r>
                        <a:rPr lang="en-AU" sz="1200" b="0" i="0" u="sng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then 6-monthly:</a:t>
                      </a:r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+mn-cs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Liver and renal function tests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HBV DNA</a:t>
                      </a:r>
                      <a:r>
                        <a:rPr lang="en-AU" sz="1200" baseline="300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†</a:t>
                      </a:r>
                      <a:endParaRPr lang="en-AU" sz="1200" b="0" i="0" kern="1200" baseline="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Serum phosphate if on tenofovir disoproxil fumarate (TDF)</a:t>
                      </a:r>
                    </a:p>
                    <a:p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</a:br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200" b="0" i="0" u="sng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In addition: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If </a:t>
                      </a:r>
                      <a:r>
                        <a:rPr lang="en-AU" sz="1200" b="0" i="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HBeAg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positive at baseline: </a:t>
                      </a:r>
                      <a:r>
                        <a:rPr lang="en-AU" sz="1200" b="0" i="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HBeAg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/anti-</a:t>
                      </a:r>
                      <a:r>
                        <a:rPr lang="en-AU" sz="1200" b="0" i="0" kern="1200" dirty="0" err="1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HBe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(6-12 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If HBV DNA</a:t>
                      </a:r>
                      <a:r>
                        <a:rPr lang="en-AU" sz="1200" baseline="30000" dirty="0"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†</a:t>
                      </a: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 undetectable: </a:t>
                      </a:r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</a:b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HBsAg/anti-HBs (12 monthly)</a:t>
                      </a: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If cirrhotic: FBE and INR </a:t>
                      </a:r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</a:b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(3-monthly for the first year, </a:t>
                      </a:r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</a:b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then 6 monthly)</a:t>
                      </a:r>
                    </a:p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Also assess adherence to treatment </a:t>
                      </a:r>
                      <a:b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</a:b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every review.</a:t>
                      </a: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Periodic review of household contacts and sexual partners where appropriate</a:t>
                      </a:r>
                    </a:p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endParaRPr lang="en-AU" sz="1200" b="0" i="0" kern="1200" dirty="0">
                        <a:solidFill>
                          <a:schemeClr val="dk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pPr marL="171450" indent="-171450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AU" sz="1200" b="0" i="0" kern="1200" dirty="0">
                          <a:solidFill>
                            <a:schemeClr val="dk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HCC surveillance where indicated (refer to box on bottom right side of page 2 of tool)</a:t>
                      </a:r>
                    </a:p>
                    <a:p>
                      <a:br>
                        <a:rPr lang="en-AU" sz="120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endParaRPr lang="en-AU" sz="1200" b="0" i="0" dirty="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90500" marR="190500" marT="190500" marB="190500" anchor="ctr">
                    <a:solidFill>
                      <a:schemeClr val="bg1">
                        <a:lumMod val="85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9120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680244-66A8-BBD9-4EC3-DA7B27D7EB59}"/>
              </a:ext>
            </a:extLst>
          </p:cNvPr>
          <p:cNvSpPr txBox="1"/>
          <p:nvPr userDrawn="1"/>
        </p:nvSpPr>
        <p:spPr>
          <a:xfrm>
            <a:off x="363814" y="6407830"/>
            <a:ext cx="617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† Medicare covers HBV DNA testing once per year for patients not on treatment and 4 times per year for patient on treatment.</a:t>
            </a:r>
            <a:endParaRPr lang="en-AU" sz="800" b="1" kern="1200" dirty="0">
              <a:solidFill>
                <a:schemeClr val="tx1"/>
              </a:solidFill>
              <a:effectLst/>
              <a:latin typeface="Roboto Light"/>
              <a:ea typeface="Roboto Light"/>
              <a:cs typeface="+mn-cs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0478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patocellular carcinoma surveil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447573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3C8C2B6-1507-10E3-3171-C24581229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31176" y="1839481"/>
            <a:ext cx="3199511" cy="2263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effectLst/>
                <a:latin typeface="Roboto Light" panose="02000000000000000000" pitchFamily="2" charset="0"/>
              </a:rPr>
              <a:t>Hepatocellular carcinoma surveillance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10124389" y="2026763"/>
            <a:ext cx="1221092" cy="1480008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35A2B-3394-A6E8-B7E0-4A0E9C2C7FAF}"/>
              </a:ext>
            </a:extLst>
          </p:cNvPr>
          <p:cNvSpPr txBox="1"/>
          <p:nvPr userDrawn="1"/>
        </p:nvSpPr>
        <p:spPr>
          <a:xfrm>
            <a:off x="469814" y="1540041"/>
            <a:ext cx="7195462" cy="4201352"/>
          </a:xfrm>
          <a:prstGeom prst="rect">
            <a:avLst/>
          </a:prstGeom>
          <a:solidFill>
            <a:srgbClr val="00B8AC"/>
          </a:solidFill>
        </p:spPr>
        <p:txBody>
          <a:bodyPr wrap="square" lIns="216000" tIns="216000" rIns="216000" bIns="216000" numCol="1" spcCol="36000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AU" sz="16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6-monthly ultrasound with or without AFP is recommended for patients </a:t>
            </a:r>
            <a:br>
              <a:rPr lang="en-AU" sz="16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AU" sz="16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with CHB in these groups: 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Asian males &gt; 40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Asian females &gt; 50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Sub-Saharan African people &gt; 20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Aboriginal and Torres Strait Islander peoples &gt; 50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Anyone with cirrhosis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Anyone with a family history of HCC (first-degree relative)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Anyone with observed HBsAg loss with prior indications of HCC 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Māori and Pacific Islander males &gt; 40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Māori  and Pacific Islander females &gt; 50 years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Anyone with coinfection with hepatitis delta virus (HDV)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People from other racial groups, according to risk scores (e.g., PAGE-B)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2B32313-D460-E86F-2858-96C011EF9AD8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3" name="Picture 2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8142506D-A5B1-AEF8-AECD-32C32F42D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84F73F-5F89-E600-25DB-078993DEB11F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5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34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2A112-0259-031B-1D1D-E55FBCC8F8B8}"/>
              </a:ext>
            </a:extLst>
          </p:cNvPr>
          <p:cNvSpPr txBox="1"/>
          <p:nvPr userDrawn="1"/>
        </p:nvSpPr>
        <p:spPr>
          <a:xfrm>
            <a:off x="1049154" y="4586785"/>
            <a:ext cx="9894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Disclaimer: </a:t>
            </a:r>
          </a:p>
          <a:p>
            <a:pPr algn="ctr"/>
            <a:r>
              <a:rPr lang="en-AU" sz="1600" b="0" i="0" dirty="0"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Guidance provided on this resource is based on guidelines and best-practices at the time of publication.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D396B-2CA4-6B35-55E5-2EC1A7299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226" y="2337717"/>
            <a:ext cx="11268673" cy="136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0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53F62-6D8D-CC4F-9CCE-699BDF0ABD0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91C5EA">
              <a:alpha val="2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90E1A-9643-A4F7-3D99-DF0CDB2990DD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5BFCA-7B94-6E69-4FAC-7B1916BFB08B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8472B9-3C76-ED0B-3FDA-EF943474CD5C}"/>
              </a:ext>
            </a:extLst>
          </p:cNvPr>
          <p:cNvSpPr txBox="1"/>
          <p:nvPr userDrawn="1"/>
        </p:nvSpPr>
        <p:spPr>
          <a:xfrm>
            <a:off x="685799" y="2760134"/>
            <a:ext cx="106256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rgbClr val="042145"/>
                </a:solidFill>
                <a:effectLst/>
                <a:latin typeface="Roboto" panose="02000000000000000000" pitchFamily="2" charset="0"/>
              </a:rPr>
              <a:t>Disclaimer:</a:t>
            </a:r>
            <a:endParaRPr lang="en-AU" dirty="0">
              <a:solidFill>
                <a:srgbClr val="042145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AU" dirty="0">
              <a:effectLst/>
              <a:latin typeface="Roboto Light" panose="02000000000000000000" pitchFamily="2" charset="0"/>
            </a:endParaRPr>
          </a:p>
          <a:p>
            <a:pPr algn="ctr"/>
            <a:r>
              <a:rPr lang="en-AU" dirty="0">
                <a:effectLst/>
                <a:latin typeface="Roboto Light" panose="02000000000000000000" pitchFamily="2" charset="0"/>
              </a:rPr>
              <a:t>These slides were developed by ASHM and are </a:t>
            </a:r>
            <a:r>
              <a:rPr lang="en-AU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available at </a:t>
            </a:r>
            <a:r>
              <a:rPr lang="en-AU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https://www.ashm.org.au/resources/</a:t>
            </a:r>
            <a:br>
              <a:rPr lang="en-AU" b="0" i="0" dirty="0">
                <a:solidFill>
                  <a:schemeClr val="tx1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AU" dirty="0">
                <a:effectLst/>
                <a:latin typeface="Roboto Light" panose="02000000000000000000" pitchFamily="2" charset="0"/>
              </a:rPr>
              <a:t>The individual presenting this material may have changed the content provided by ASHM. </a:t>
            </a:r>
            <a:br>
              <a:rPr lang="en-AU" dirty="0">
                <a:effectLst/>
                <a:latin typeface="Roboto Light" panose="02000000000000000000" pitchFamily="2" charset="0"/>
              </a:rPr>
            </a:br>
            <a:r>
              <a:rPr lang="en-AU" dirty="0">
                <a:effectLst/>
                <a:latin typeface="Roboto Light" panose="02000000000000000000" pitchFamily="2" charset="0"/>
              </a:rPr>
              <a:t>As such, the content reflected on these slides may not reflect the views of ASHM.</a:t>
            </a:r>
          </a:p>
        </p:txBody>
      </p:sp>
    </p:spTree>
    <p:extLst>
      <p:ext uri="{BB962C8B-B14F-4D97-AF65-F5344CB8AC3E}">
        <p14:creationId xmlns:p14="http://schemas.microsoft.com/office/powerpoint/2010/main" val="3668838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 making in Hepatiti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07775-2FF8-6866-1809-F249CFE40077}"/>
              </a:ext>
            </a:extLst>
          </p:cNvPr>
          <p:cNvSpPr txBox="1"/>
          <p:nvPr userDrawn="1"/>
        </p:nvSpPr>
        <p:spPr>
          <a:xfrm>
            <a:off x="421105" y="1470854"/>
            <a:ext cx="4920916" cy="405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AU" sz="2000" dirty="0">
                <a:effectLst/>
                <a:latin typeface="Roboto" panose="02000000000000000000" pitchFamily="2" charset="0"/>
              </a:rPr>
              <a:t>Use ASHM’s Decision Making in Hepatitis B tool to know: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When to test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What diagnostic tests to order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How to interpret serology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What assessments to perform if </a:t>
            </a:r>
            <a:br>
              <a:rPr lang="en-AU" sz="2000" dirty="0">
                <a:effectLst/>
                <a:latin typeface="Roboto Light" panose="02000000000000000000" pitchFamily="2" charset="0"/>
              </a:rPr>
            </a:br>
            <a:r>
              <a:rPr lang="en-AU" sz="2000" dirty="0">
                <a:effectLst/>
                <a:latin typeface="Roboto Light" panose="02000000000000000000" pitchFamily="2" charset="0"/>
              </a:rPr>
              <a:t>HBsAg positive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How to assess phase of infection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How to provide ongoing monitoring (including hepatocellular carcinoma surveillance)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en-AU" sz="2000" dirty="0">
                <a:effectLst/>
                <a:latin typeface="Roboto Light" panose="02000000000000000000" pitchFamily="2" charset="0"/>
              </a:rPr>
              <a:t>When to refer to a specialist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52F25-788F-7A09-EC56-53A899C58E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84784" y="1560543"/>
            <a:ext cx="5013378" cy="354270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effectLst/>
                <a:latin typeface="Roboto Light" panose="02000000000000000000" pitchFamily="2" charset="0"/>
              </a:rPr>
              <a:t>Decision Making in Hepatitis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FBCEC-5CE0-28F3-6A77-087B01B58D01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[09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D09FC-CCDA-2D37-A1AC-1BC9F2C41CB7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A5C1B9A2-63C6-B753-B996-20FFF37CC8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3472" y="2480942"/>
            <a:ext cx="5007423" cy="3542707"/>
          </a:xfrm>
          <a:prstGeom prst="rect">
            <a:avLst/>
          </a:prstGeom>
          <a:ln>
            <a:solidFill>
              <a:schemeClr val="accent1">
                <a:alpha val="31166"/>
              </a:schemeClr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966F12-5C6B-5322-147B-A6BAB6903D08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4" name="Picture 3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882C1919-5794-ECF0-3167-0D993F6AD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5629F3-193B-0DB9-1DCC-56EF1132874C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767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ision making in Hepatitis B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E53F62-6D8D-CC4F-9CCE-699BDF0ABD0A}"/>
              </a:ext>
            </a:extLst>
          </p:cNvPr>
          <p:cNvSpPr/>
          <p:nvPr userDrawn="1"/>
        </p:nvSpPr>
        <p:spPr>
          <a:xfrm>
            <a:off x="0" y="1048871"/>
            <a:ext cx="12192000" cy="5809129"/>
          </a:xfrm>
          <a:prstGeom prst="rect">
            <a:avLst/>
          </a:prstGeom>
          <a:solidFill>
            <a:srgbClr val="91C5EA">
              <a:alpha val="2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28C17-48CC-C122-6917-42CCFD63144B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effectLst/>
                <a:latin typeface="Roboto Light" panose="02000000000000000000" pitchFamily="2" charset="0"/>
              </a:rPr>
              <a:t>Decision Making in Hepatitis B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– Page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5294A-3449-A49E-D961-2344896D69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8270" y="1266513"/>
            <a:ext cx="6855459" cy="484441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590E1A-9643-A4F7-3D99-DF0CDB2990DD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5BFCA-7B94-6E69-4FAC-7B1916BFB08B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D65B5F-D3A6-17F7-7222-928C7D9959BD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6" name="Picture 5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CF7BDC38-BD3B-B656-7378-B0616E462C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43A245-AB8F-CC9E-B3D8-21403C85D715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5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20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7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When to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513625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07775-2FF8-6866-1809-F249CFE40077}"/>
              </a:ext>
            </a:extLst>
          </p:cNvPr>
          <p:cNvSpPr txBox="1"/>
          <p:nvPr userDrawn="1"/>
        </p:nvSpPr>
        <p:spPr>
          <a:xfrm>
            <a:off x="421104" y="1248340"/>
            <a:ext cx="6776333" cy="4991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r>
              <a:rPr lang="en-AU" sz="1400" b="0" i="0" dirty="0">
                <a:solidFill>
                  <a:srgbClr val="04214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following people should be offered testing: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kern="1200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People born in intermediate or high prevalence country (offer interpreter)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Aboriginal and Torres Strait Islander peoples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Patients undergoing chemotherapy or immunosuppressive therapy</a:t>
            </a:r>
            <a:b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(risk of reactivation)</a:t>
            </a:r>
            <a:endParaRPr lang="en-US" sz="1400" b="0" i="0" kern="12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AU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Pregnant women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Infants and children born to mothers who have HBV (&gt;9 months)</a:t>
            </a:r>
            <a:endParaRPr lang="en-US" sz="1400" b="0" i="0" kern="1200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with clinical presentation of liver disease and/or elevated ALT/AFP of unknown </a:t>
            </a:r>
            <a:r>
              <a:rPr lang="en-US" sz="14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aetiology</a:t>
            </a:r>
            <a:endParaRPr lang="en-US" sz="14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Health professionals who perform exposure prone procedures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Partner/household/sexual contacts of people with acute or chronic HBV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who have ever injected drugs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Men who have sex with men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with multiple sex partners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in custodial settings or who have ever been in custodial settings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with HIV or hepatitis C, or both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AU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Patients undergoing dialysis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AU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Sex workers</a:t>
            </a:r>
          </a:p>
          <a:p>
            <a:pPr marL="285750" lvl="1" indent="-285750">
              <a:spcBef>
                <a:spcPts val="200"/>
              </a:spcBef>
              <a:buFont typeface="Arial" panose="020B0604020202020204" pitchFamily="34" charset="0"/>
              <a:buChar char="•"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People initiating HIV pre-exposure prophylaxis (</a:t>
            </a:r>
            <a:r>
              <a:rPr lang="en-US" sz="1400" b="0" i="0" dirty="0" err="1">
                <a:latin typeface="Roboto Light" panose="02000000000000000000" pitchFamily="2" charset="0"/>
                <a:ea typeface="Roboto Light" panose="02000000000000000000" pitchFamily="2" charset="0"/>
              </a:rPr>
              <a:t>PrEP</a:t>
            </a: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en-AU" sz="14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tabLst/>
            </a:pPr>
            <a:r>
              <a:rPr lang="en-US" sz="1400" b="0" i="0" dirty="0">
                <a:latin typeface="Roboto Light" panose="02000000000000000000" pitchFamily="2" charset="0"/>
                <a:ea typeface="Roboto Light" panose="02000000000000000000" pitchFamily="2" charset="0"/>
              </a:rPr>
              <a:t>Additionally, testing should be offered to anyone upon request.</a:t>
            </a:r>
            <a:endParaRPr lang="en-AU" sz="1400" b="0" i="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6" y="308008"/>
            <a:ext cx="3055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</a:t>
            </a:r>
            <a:r>
              <a:rPr lang="en-AU" sz="2800" dirty="0">
                <a:latin typeface="Roboto Light"/>
                <a:ea typeface="Roboto Light"/>
              </a:rPr>
              <a:t>When to test</a:t>
            </a:r>
            <a:endParaRPr lang="en-AU" sz="2600" dirty="0">
              <a:effectLst/>
              <a:latin typeface="Roboto Ligh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>
            <a:off x="8308798" y="2170381"/>
            <a:ext cx="863024" cy="149720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0CFDF6-2302-97AE-5C30-0E94FDF29491}"/>
              </a:ext>
            </a:extLst>
          </p:cNvPr>
          <p:cNvSpPr/>
          <p:nvPr userDrawn="1"/>
        </p:nvSpPr>
        <p:spPr>
          <a:xfrm>
            <a:off x="6789018" y="4326477"/>
            <a:ext cx="2110975" cy="2110975"/>
          </a:xfrm>
          <a:prstGeom prst="ellipse">
            <a:avLst/>
          </a:prstGeom>
          <a:solidFill>
            <a:srgbClr val="F0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A0C43-7AEC-46D3-6E09-B5F5A69C467B}"/>
              </a:ext>
            </a:extLst>
          </p:cNvPr>
          <p:cNvSpPr txBox="1"/>
          <p:nvPr userDrawn="1"/>
        </p:nvSpPr>
        <p:spPr>
          <a:xfrm>
            <a:off x="7007212" y="5647054"/>
            <a:ext cx="175541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Review informed consent before offering testing </a:t>
            </a:r>
            <a:br>
              <a:rPr lang="en-AU" sz="11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</a:br>
            <a:r>
              <a:rPr lang="en-AU" sz="11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(see next slide) 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0D3EBA4-5702-3ADE-F0D6-CC4BC8430A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171" y="4472825"/>
            <a:ext cx="1119386" cy="11193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D03499-96F0-F80A-E933-AADAA3695EF6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8" name="Picture 7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3B4681C2-ADCE-CF86-324D-5D964472E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4CF6A-0A34-4272-058F-515E975C7E33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884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ed con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513625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07775-2FF8-6866-1809-F249CFE40077}"/>
              </a:ext>
            </a:extLst>
          </p:cNvPr>
          <p:cNvSpPr txBox="1"/>
          <p:nvPr userDrawn="1"/>
        </p:nvSpPr>
        <p:spPr>
          <a:xfrm>
            <a:off x="421104" y="1412240"/>
            <a:ext cx="67763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1600" b="0" i="0" dirty="0">
                <a:solidFill>
                  <a:srgbClr val="042145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When gaining informed consent before testing, discuss</a:t>
            </a:r>
            <a:r>
              <a:rPr lang="en-AU" sz="1600" b="0" i="0" dirty="0">
                <a:solidFill>
                  <a:srgbClr val="042145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Need for an interpreter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Reason for test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Personal implications of a positive test result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Availability of treatment </a:t>
            </a:r>
            <a:endParaRPr lang="en-AU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Informed consent</a:t>
            </a:r>
            <a:endParaRPr lang="en-AU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600" dirty="0">
              <a:effectLst/>
              <a:latin typeface="Roboto Ligh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V="1">
            <a:off x="8308798" y="3513666"/>
            <a:ext cx="863024" cy="589439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9F340-A102-B1CD-FDBB-679ACCE7F43F}"/>
              </a:ext>
            </a:extLst>
          </p:cNvPr>
          <p:cNvSpPr txBox="1"/>
          <p:nvPr userDrawn="1"/>
        </p:nvSpPr>
        <p:spPr>
          <a:xfrm>
            <a:off x="8159169" y="4572500"/>
            <a:ext cx="300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B Positive </a:t>
            </a:r>
          </a:p>
          <a:p>
            <a:r>
              <a:rPr lang="en-US" sz="1200" b="0" i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https://www.hepatitisb.org.au/</a:t>
            </a:r>
            <a:endParaRPr lang="en-US" sz="1200" b="0" i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FC48D-5985-9434-C8FD-815A165E1CB7}"/>
              </a:ext>
            </a:extLst>
          </p:cNvPr>
          <p:cNvSpPr txBox="1"/>
          <p:nvPr userDrawn="1"/>
        </p:nvSpPr>
        <p:spPr>
          <a:xfrm>
            <a:off x="8159169" y="5083953"/>
            <a:ext cx="3004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i="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Testing Portal </a:t>
            </a:r>
          </a:p>
          <a:p>
            <a:r>
              <a:rPr lang="en-US" sz="1200" b="0" i="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https://testingportal.ashm.org.au/national-hbv-testing-policy/informed-consent-for-testing/</a:t>
            </a:r>
            <a:endParaRPr lang="en-US" sz="1200" b="0" i="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E6B88-510F-EFD2-093C-8CCE86472778}"/>
              </a:ext>
            </a:extLst>
          </p:cNvPr>
          <p:cNvSpPr txBox="1"/>
          <p:nvPr userDrawn="1"/>
        </p:nvSpPr>
        <p:spPr>
          <a:xfrm>
            <a:off x="8159169" y="4256611"/>
            <a:ext cx="300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tx1"/>
                </a:solidFill>
                <a:effectLst/>
                <a:latin typeface="Helvetica" pitchFamily="2" charset="0"/>
              </a:rPr>
              <a:t>For more information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67A549-D70F-1FCE-E413-AFDD0DED9942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14" name="Picture 13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30B9DC59-FA49-8C63-916B-2DA261E3B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664C3B-0DA3-A46E-BB88-D6A20E01D773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7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047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Order te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515083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en-AU" sz="2800" dirty="0">
                <a:latin typeface="Roboto Light"/>
                <a:ea typeface="Roboto Light"/>
              </a:rPr>
              <a:t>Order Tests</a:t>
            </a:r>
            <a:endParaRPr lang="en-AU" sz="2600" dirty="0">
              <a:effectLst/>
              <a:latin typeface="Roboto Light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V="1">
            <a:off x="9130065" y="2091265"/>
            <a:ext cx="454202" cy="182033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AFCCA-C552-40E8-87A4-E68EF6FC1B15}"/>
              </a:ext>
            </a:extLst>
          </p:cNvPr>
          <p:cNvSpPr txBox="1"/>
          <p:nvPr userDrawn="1"/>
        </p:nvSpPr>
        <p:spPr>
          <a:xfrm>
            <a:off x="411995" y="1560326"/>
            <a:ext cx="7220928" cy="2352128"/>
          </a:xfrm>
          <a:prstGeom prst="rect">
            <a:avLst/>
          </a:prstGeom>
          <a:solidFill>
            <a:srgbClr val="042145"/>
          </a:solidFill>
        </p:spPr>
        <p:txBody>
          <a:bodyPr wrap="square" lIns="216000" tIns="216000" rIns="216000" bIns="216000" rtlCol="0">
            <a:spAutoFit/>
          </a:bodyPr>
          <a:lstStyle/>
          <a:p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To determine hepatitis B status, order 3 tests.</a:t>
            </a:r>
          </a:p>
          <a:p>
            <a:pPr>
              <a:spcBef>
                <a:spcPts val="300"/>
              </a:spcBef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Request: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HBsAg (hepatitis B surface antigen)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anti-HBc (hepatitis B core antibody)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anti-HBs (hepatitis B surface antibody)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If acute HBV is suspected (through recent risk, presentation, </a:t>
            </a:r>
            <a:b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</a:br>
            <a:r>
              <a:rPr lang="en-AU" sz="1600" dirty="0">
                <a:solidFill>
                  <a:schemeClr val="bg1"/>
                </a:solidFill>
                <a:effectLst/>
                <a:latin typeface="Roboto Light" panose="02000000000000000000" pitchFamily="2" charset="0"/>
              </a:rPr>
              <a:t>or both), anti-HBc IgM can also be ordered.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50256-A14A-23F4-CEAD-149809422E77}"/>
              </a:ext>
            </a:extLst>
          </p:cNvPr>
          <p:cNvSpPr txBox="1"/>
          <p:nvPr userDrawn="1"/>
        </p:nvSpPr>
        <p:spPr>
          <a:xfrm>
            <a:off x="421105" y="4103106"/>
            <a:ext cx="7211818" cy="1952018"/>
          </a:xfrm>
          <a:prstGeom prst="rect">
            <a:avLst/>
          </a:prstGeom>
          <a:solidFill>
            <a:schemeClr val="bg2">
              <a:lumMod val="90000"/>
              <a:alpha val="54361"/>
            </a:schemeClr>
          </a:solidFill>
        </p:spPr>
        <p:txBody>
          <a:bodyPr wrap="square" lIns="1728000" tIns="216000" rIns="216000" bIns="216000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By ordering all 3 tests you can determine </a:t>
            </a:r>
            <a:b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</a:br>
            <a:r>
              <a:rPr lang="en-AU" sz="1600" b="0" i="0" dirty="0">
                <a:solidFill>
                  <a:srgbClr val="000026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susceptibility, immunity </a:t>
            </a: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through vaccination or </a:t>
            </a:r>
            <a:b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</a:b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past infection, or </a:t>
            </a:r>
            <a:r>
              <a:rPr lang="en-AU" sz="1600" b="0" i="0" dirty="0">
                <a:solidFill>
                  <a:srgbClr val="000026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current infection.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All 3 tests are Medicare </a:t>
            </a:r>
            <a:r>
              <a:rPr lang="en-AU" sz="1600" dirty="0" err="1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rebatable</a:t>
            </a: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 simultaneously </a:t>
            </a:r>
            <a:b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</a:br>
            <a:r>
              <a:rPr lang="en-AU" sz="1600" dirty="0">
                <a:solidFill>
                  <a:srgbClr val="000026"/>
                </a:solidFill>
                <a:effectLst/>
                <a:latin typeface="Roboto Light" panose="02000000000000000000" pitchFamily="2" charset="0"/>
              </a:rPr>
              <a:t>if you write ‘?chronic hepatitis B’ or similar on the request slip.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C1832A-414F-BD4A-6859-834834F09D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885" y="4386585"/>
            <a:ext cx="1091623" cy="10916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826FC4-60AF-BC83-A283-A325A2517F93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7" name="Picture 6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8A986B3A-43FC-10E7-6C74-9B6DAD9F4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BDE4A-69C1-5229-0083-D00ACFE0B74F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6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9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terpret ser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DFE129-215E-8AF5-AFE8-4D34568D0878}"/>
              </a:ext>
            </a:extLst>
          </p:cNvPr>
          <p:cNvSpPr/>
          <p:nvPr userDrawn="1"/>
        </p:nvSpPr>
        <p:spPr>
          <a:xfrm>
            <a:off x="7924799" y="1540041"/>
            <a:ext cx="3797387" cy="4336380"/>
          </a:xfrm>
          <a:prstGeom prst="rect">
            <a:avLst/>
          </a:prstGeom>
          <a:solidFill>
            <a:srgbClr val="91C5EA">
              <a:alpha val="2457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8DA48F-24A7-3FB8-1CB2-A1CD774D3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488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ACBEE0-772D-A4F9-C3E5-C9E44E1F01E8}"/>
              </a:ext>
            </a:extLst>
          </p:cNvPr>
          <p:cNvSpPr txBox="1"/>
          <p:nvPr userDrawn="1"/>
        </p:nvSpPr>
        <p:spPr>
          <a:xfrm>
            <a:off x="421105" y="308008"/>
            <a:ext cx="71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i="0" dirty="0">
                <a:solidFill>
                  <a:srgbClr val="04214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n-AU" sz="2800" dirty="0">
                <a:effectLst/>
                <a:latin typeface="Roboto Light" panose="02000000000000000000" pitchFamily="2" charset="0"/>
              </a:rPr>
              <a:t>Interpret serology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C92627-6B40-5F70-138B-422D59C2A6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6106" y="1845920"/>
            <a:ext cx="3194204" cy="22571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alpha val="31927"/>
              </a:schemeClr>
            </a:solidFill>
          </a:ln>
        </p:spPr>
      </p:pic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05F66E56-2FDE-7258-CBE3-A942E965CADF}"/>
              </a:ext>
            </a:extLst>
          </p:cNvPr>
          <p:cNvSpPr/>
          <p:nvPr userDrawn="1"/>
        </p:nvSpPr>
        <p:spPr>
          <a:xfrm flipH="1" flipV="1">
            <a:off x="9584267" y="2091265"/>
            <a:ext cx="889000" cy="1820334"/>
          </a:xfrm>
          <a:prstGeom prst="roundRect">
            <a:avLst/>
          </a:prstGeom>
          <a:noFill/>
          <a:ln w="57150">
            <a:solidFill>
              <a:srgbClr val="F1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B1F0D-BB1A-A128-F04B-7B7D68665DFC}"/>
              </a:ext>
            </a:extLst>
          </p:cNvPr>
          <p:cNvSpPr txBox="1"/>
          <p:nvPr userDrawn="1"/>
        </p:nvSpPr>
        <p:spPr>
          <a:xfrm>
            <a:off x="8974666" y="6440430"/>
            <a:ext cx="24214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© ASHM, Australia, [</a:t>
            </a:r>
            <a:r>
              <a:rPr lang="en-AU" sz="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+mn-ea"/>
                <a:cs typeface="+mn-cs"/>
              </a:rPr>
              <a:t>09 March 2023</a:t>
            </a:r>
            <a:r>
              <a:rPr lang="en-AU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BC08-3572-AFDD-8537-EE494A7B5D16}"/>
              </a:ext>
            </a:extLst>
          </p:cNvPr>
          <p:cNvSpPr txBox="1"/>
          <p:nvPr userDrawn="1"/>
        </p:nvSpPr>
        <p:spPr>
          <a:xfrm>
            <a:off x="11438466" y="6385023"/>
            <a:ext cx="457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F208675C-415F-5244-A6E7-866556F20807}" type="slidenum">
              <a:rPr lang="en-US" sz="1400" b="1" i="0" smtClean="0"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‹#›</a:t>
            </a:fld>
            <a:endParaRPr lang="en-US" sz="1400" b="1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8AAEBF40-B59D-7F76-B052-D4C3CAC030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15216327"/>
              </p:ext>
            </p:extLst>
          </p:nvPr>
        </p:nvGraphicFramePr>
        <p:xfrm>
          <a:off x="372980" y="1551026"/>
          <a:ext cx="7352630" cy="44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466">
                  <a:extLst>
                    <a:ext uri="{9D8B030D-6E8A-4147-A177-3AD203B41FA5}">
                      <a16:colId xmlns:a16="http://schemas.microsoft.com/office/drawing/2014/main" val="2811095496"/>
                    </a:ext>
                  </a:extLst>
                </a:gridCol>
                <a:gridCol w="1110924">
                  <a:extLst>
                    <a:ext uri="{9D8B030D-6E8A-4147-A177-3AD203B41FA5}">
                      <a16:colId xmlns:a16="http://schemas.microsoft.com/office/drawing/2014/main" val="1317667972"/>
                    </a:ext>
                  </a:extLst>
                </a:gridCol>
                <a:gridCol w="4994240">
                  <a:extLst>
                    <a:ext uri="{9D8B030D-6E8A-4147-A177-3AD203B41FA5}">
                      <a16:colId xmlns:a16="http://schemas.microsoft.com/office/drawing/2014/main" val="3551332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050" b="0" i="0" kern="12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HBsAg</a:t>
                      </a:r>
                    </a:p>
                    <a:p>
                      <a:r>
                        <a:rPr lang="en-AU" sz="1050" b="0" i="0" kern="12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anti-HBc</a:t>
                      </a:r>
                    </a:p>
                    <a:p>
                      <a:r>
                        <a:rPr lang="en-AU" sz="1050" b="0" i="0" kern="12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Chronic HBV Infection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Progress to initial assessment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(step 4 of Decision Making in Hepatitis B tool)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40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HBsAg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 IgM*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Acute HBV Infection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* (high titre)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Progress to initial assessment (step 4 of Decision Making in </a:t>
                      </a:r>
                      <a:b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</a:br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Hepatitis B tool)</a:t>
                      </a:r>
                    </a:p>
                  </a:txBody>
                  <a:tcPr marL="144000" marR="144000" marT="108000" marB="108000" anchor="ctr">
                    <a:solidFill>
                      <a:srgbClr val="91C5EA">
                        <a:alpha val="2873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81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HBsAg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Susceptible or non-immune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When there is no documented history of completed vaccination, then vaccination is recommended </a:t>
                      </a:r>
                      <a:r>
                        <a:rPr lang="en-AU" sz="1050" b="0" i="0" baseline="300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^</a:t>
                      </a:r>
                      <a:endParaRPr lang="en-AU" sz="1050" b="0" i="0" dirty="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41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HBsAg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Immune due to resolved infection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Record result and consider family screening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4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HBsAg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 </a:t>
                      </a:r>
                    </a:p>
                    <a:p>
                      <a:r>
                        <a:rPr lang="en-AU" sz="1050" b="0" i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Immune due to hepatitis B vaccination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No action required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2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HBsAg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anti-HBc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anti-HBs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positive </a:t>
                      </a: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negative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Various possibilities, including: distant resolved infection, </a:t>
                      </a:r>
                      <a:b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en-AU" sz="1050" b="1" i="0" dirty="0">
                          <a:solidFill>
                            <a:srgbClr val="042145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recovering from acute HBV, false positive, ‘occult’ HBV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Refer to </a:t>
                      </a:r>
                      <a:r>
                        <a:rPr lang="en-AU" sz="1050" b="0" i="0" kern="120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https://www.hepatitisb.org.au/</a:t>
                      </a:r>
                      <a:endParaRPr lang="en-AU" sz="1050" b="0" i="0" kern="1200" dirty="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  <a:p>
                      <a:r>
                        <a:rPr lang="en-AU" sz="1050" b="0" i="0" dirty="0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for more details</a:t>
                      </a:r>
                    </a:p>
                  </a:txBody>
                  <a:tcPr marL="144000" marR="144000" marT="108000" marB="108000" anchor="ctr">
                    <a:solidFill>
                      <a:schemeClr val="bg1">
                        <a:lumMod val="85000"/>
                        <a:alpha val="4993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2658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F5AF4B-E780-EC64-FC39-498C82FE46D5}"/>
              </a:ext>
            </a:extLst>
          </p:cNvPr>
          <p:cNvSpPr txBox="1"/>
          <p:nvPr userDrawn="1"/>
        </p:nvSpPr>
        <p:spPr>
          <a:xfrm>
            <a:off x="302395" y="6032569"/>
            <a:ext cx="4975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aseline="30000" dirty="0">
                <a:effectLst/>
                <a:latin typeface="Roboto Light" panose="02000000000000000000" pitchFamily="2" charset="0"/>
              </a:rPr>
              <a:t>^ </a:t>
            </a:r>
            <a:r>
              <a:rPr lang="en-AU" sz="800" dirty="0">
                <a:effectLst/>
                <a:latin typeface="Roboto Light" panose="02000000000000000000" pitchFamily="2" charset="0"/>
              </a:rPr>
              <a:t>Refer to </a:t>
            </a:r>
            <a:r>
              <a:rPr lang="en-AU" sz="800" u="sng" dirty="0" err="1">
                <a:solidFill>
                  <a:schemeClr val="tx1"/>
                </a:solidFill>
                <a:effectLst/>
                <a:latin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immunisationhandbook.health.gov.au</a:t>
            </a:r>
            <a:r>
              <a:rPr lang="en-AU" sz="800" u="sng" dirty="0">
                <a:solidFill>
                  <a:schemeClr val="tx1"/>
                </a:solidFill>
                <a:effectLst/>
                <a:latin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/vaccine-preventable-diseases/hepatitis-b</a:t>
            </a:r>
            <a:r>
              <a:rPr lang="en-AU" sz="800" dirty="0">
                <a:solidFill>
                  <a:schemeClr val="tx1"/>
                </a:solidFill>
                <a:effectLst/>
                <a:latin typeface="Roboto Light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AU" sz="800" dirty="0">
                <a:solidFill>
                  <a:schemeClr val="tx1"/>
                </a:solidFill>
                <a:effectLst/>
                <a:latin typeface="Roboto Light" panose="02000000000000000000" pitchFamily="2" charset="0"/>
              </a:rPr>
              <a:t>for </a:t>
            </a:r>
            <a:r>
              <a:rPr lang="en-AU" sz="800" dirty="0">
                <a:effectLst/>
                <a:latin typeface="Roboto Light" panose="02000000000000000000" pitchFamily="2" charset="0"/>
              </a:rPr>
              <a:t>more detail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DC0322-8C17-D21F-A055-26E3E87CC8D2}"/>
              </a:ext>
            </a:extLst>
          </p:cNvPr>
          <p:cNvGrpSpPr/>
          <p:nvPr userDrawn="1"/>
        </p:nvGrpSpPr>
        <p:grpSpPr>
          <a:xfrm>
            <a:off x="297512" y="6277497"/>
            <a:ext cx="2110975" cy="365125"/>
            <a:chOff x="350520" y="5819961"/>
            <a:chExt cx="2110975" cy="365125"/>
          </a:xfrm>
        </p:grpSpPr>
        <p:pic>
          <p:nvPicPr>
            <p:cNvPr id="7" name="Picture 6" descr="Rectangle&#10;&#10;Description automatically generated with medium confidence">
              <a:extLst>
                <a:ext uri="{FF2B5EF4-FFF2-40B4-BE49-F238E27FC236}">
                  <a16:creationId xmlns:a16="http://schemas.microsoft.com/office/drawing/2014/main" id="{F7C2BC5B-FF3F-759F-3F68-F755F6AFAF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0520" y="5819961"/>
              <a:ext cx="2110975" cy="3651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FB5727-2CA8-B1F9-57C0-A3CC28C538A9}"/>
                </a:ext>
              </a:extLst>
            </p:cNvPr>
            <p:cNvSpPr txBox="1"/>
            <p:nvPr userDrawn="1"/>
          </p:nvSpPr>
          <p:spPr>
            <a:xfrm>
              <a:off x="438267" y="5872144"/>
              <a:ext cx="189572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750" b="0" i="0" u="none" dirty="0">
                  <a:solidFill>
                    <a:srgbClr val="0060AE"/>
                  </a:solidFill>
                  <a:effectLst/>
                  <a:latin typeface="Roboto Light" panose="02000000000000000000" pitchFamily="2" charset="0"/>
                  <a:ea typeface="Roboto Light" panose="02000000000000000000" pitchFamily="2" charset="0"/>
                  <a:hlinkClick r:id="rId7"/>
                </a:rPr>
                <a:t>Access the decision making tool here</a:t>
              </a:r>
              <a:endParaRPr lang="en-AU" sz="750" b="0" i="0" u="none" dirty="0">
                <a:solidFill>
                  <a:srgbClr val="0060AE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99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29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59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7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76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696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0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18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7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16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28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8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64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0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15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58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968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87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3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96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4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7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74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</vt:lpstr>
      <vt:lpstr>Roboto</vt:lpstr>
      <vt:lpstr>Roboto Light</vt:lpstr>
      <vt:lpstr>Roboto Medium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Cordner</dc:creator>
  <cp:lastModifiedBy>Skye O’Halloran</cp:lastModifiedBy>
  <cp:revision>45</cp:revision>
  <dcterms:created xsi:type="dcterms:W3CDTF">2023-01-02T05:05:42Z</dcterms:created>
  <dcterms:modified xsi:type="dcterms:W3CDTF">2023-05-02T01:20:20Z</dcterms:modified>
</cp:coreProperties>
</file>